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5"/>
  </p:notesMasterIdLst>
  <p:handoutMasterIdLst>
    <p:handoutMasterId r:id="rId36"/>
  </p:handoutMasterIdLst>
  <p:sldIdLst>
    <p:sldId id="353" r:id="rId2"/>
    <p:sldId id="497" r:id="rId3"/>
    <p:sldId id="506" r:id="rId4"/>
    <p:sldId id="511" r:id="rId5"/>
    <p:sldId id="500" r:id="rId6"/>
    <p:sldId id="498" r:id="rId7"/>
    <p:sldId id="522" r:id="rId8"/>
    <p:sldId id="514" r:id="rId9"/>
    <p:sldId id="526" r:id="rId10"/>
    <p:sldId id="503" r:id="rId11"/>
    <p:sldId id="530" r:id="rId12"/>
    <p:sldId id="516" r:id="rId13"/>
    <p:sldId id="531" r:id="rId14"/>
    <p:sldId id="528" r:id="rId15"/>
    <p:sldId id="521" r:id="rId16"/>
    <p:sldId id="476" r:id="rId17"/>
    <p:sldId id="490" r:id="rId18"/>
    <p:sldId id="468" r:id="rId19"/>
    <p:sldId id="487" r:id="rId20"/>
    <p:sldId id="535" r:id="rId21"/>
    <p:sldId id="492" r:id="rId22"/>
    <p:sldId id="533" r:id="rId23"/>
    <p:sldId id="527" r:id="rId24"/>
    <p:sldId id="525" r:id="rId25"/>
    <p:sldId id="481" r:id="rId26"/>
    <p:sldId id="482" r:id="rId27"/>
    <p:sldId id="478" r:id="rId28"/>
    <p:sldId id="480" r:id="rId29"/>
    <p:sldId id="523" r:id="rId30"/>
    <p:sldId id="524" r:id="rId31"/>
    <p:sldId id="520" r:id="rId32"/>
    <p:sldId id="534" r:id="rId33"/>
    <p:sldId id="422" r:id="rId34"/>
  </p:sldIdLst>
  <p:sldSz cx="13004800" cy="9753600"/>
  <p:notesSz cx="6881813" cy="97107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5pPr>
    <a:lvl6pPr marL="22860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6pPr>
    <a:lvl7pPr marL="27432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7pPr>
    <a:lvl8pPr marL="32004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8pPr>
    <a:lvl9pPr marL="3657600" algn="l" defTabSz="914400" rtl="0" eaLnBrk="1" latinLnBrk="0" hangingPunct="1">
      <a:defRPr sz="3800" kern="1200">
        <a:solidFill>
          <a:srgbClr val="000000"/>
        </a:solidFill>
        <a:latin typeface="Gill Sans"/>
        <a:ea typeface="小塚ゴシック Pr6N EL"/>
        <a:cs typeface="小塚ゴシック Pr6N EL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IAPP" initials="F" lastIdx="1" clrIdx="0">
    <p:extLst>
      <p:ext uri="{19B8F6BF-5375-455C-9EA6-DF929625EA0E}">
        <p15:presenceInfo xmlns:p15="http://schemas.microsoft.com/office/powerpoint/2012/main" userId="FIIAP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6467" autoAdjust="0"/>
  </p:normalViewPr>
  <p:slideViewPr>
    <p:cSldViewPr>
      <p:cViewPr varScale="1">
        <p:scale>
          <a:sx n="53" d="100"/>
          <a:sy n="53" d="100"/>
        </p:scale>
        <p:origin x="1080" y="7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1.xml"/><Relationship Id="rId3" Type="http://schemas.openxmlformats.org/officeDocument/2006/relationships/slide" Target="slides/slide24.xml"/><Relationship Id="rId7" Type="http://schemas.openxmlformats.org/officeDocument/2006/relationships/slide" Target="slides/slide28.xml"/><Relationship Id="rId2" Type="http://schemas.openxmlformats.org/officeDocument/2006/relationships/slide" Target="slides/slide22.xml"/><Relationship Id="rId1" Type="http://schemas.openxmlformats.org/officeDocument/2006/relationships/slide" Target="slides/slide3.xml"/><Relationship Id="rId6" Type="http://schemas.openxmlformats.org/officeDocument/2006/relationships/slide" Target="slides/slide27.xml"/><Relationship Id="rId5" Type="http://schemas.openxmlformats.org/officeDocument/2006/relationships/slide" Target="slides/slide26.xml"/><Relationship Id="rId4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BD57A-FF96-44AB-81C0-BC90386ACC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4044B8CF-21BF-4996-9543-5473D087A59C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3600" b="1" dirty="0" smtClean="0"/>
            <a:t>Origen y evolución de la Red    </a:t>
          </a:r>
          <a:endParaRPr lang="es-ES_tradnl" sz="3600" b="1" dirty="0"/>
        </a:p>
      </dgm:t>
    </dgm:pt>
    <dgm:pt modelId="{28935B60-3802-4BA7-BA17-9BB4BE325C7F}" type="parTrans" cxnId="{2DC605D1-E508-47B7-A0B1-62904677885B}">
      <dgm:prSet/>
      <dgm:spPr/>
      <dgm:t>
        <a:bodyPr/>
        <a:lstStyle/>
        <a:p>
          <a:endParaRPr lang="es-ES_tradnl" sz="2400"/>
        </a:p>
      </dgm:t>
    </dgm:pt>
    <dgm:pt modelId="{7370E3D3-4153-4101-8CCD-3C2821FA9F99}" type="sibTrans" cxnId="{2DC605D1-E508-47B7-A0B1-62904677885B}">
      <dgm:prSet/>
      <dgm:spPr/>
      <dgm:t>
        <a:bodyPr/>
        <a:lstStyle/>
        <a:p>
          <a:endParaRPr lang="es-ES_tradnl" sz="2400"/>
        </a:p>
      </dgm:t>
    </dgm:pt>
    <dgm:pt modelId="{D5DA8B3D-1C9F-4360-82EE-045EB36D6C7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3600" b="1" dirty="0" smtClean="0"/>
            <a:t>Desafíos   </a:t>
          </a:r>
          <a:endParaRPr lang="es-ES_tradnl" sz="3600" b="1" dirty="0"/>
        </a:p>
      </dgm:t>
    </dgm:pt>
    <dgm:pt modelId="{0CCFF209-4396-48F9-85FF-2BC7C46E4BEB}" type="parTrans" cxnId="{86026908-CA67-41F1-81E9-3E579DFC5F94}">
      <dgm:prSet/>
      <dgm:spPr/>
      <dgm:t>
        <a:bodyPr/>
        <a:lstStyle/>
        <a:p>
          <a:endParaRPr lang="es-ES_tradnl" sz="2400"/>
        </a:p>
      </dgm:t>
    </dgm:pt>
    <dgm:pt modelId="{E7402728-0065-4BD0-8EA3-2AFD10A5F1FE}" type="sibTrans" cxnId="{86026908-CA67-41F1-81E9-3E579DFC5F94}">
      <dgm:prSet/>
      <dgm:spPr/>
      <dgm:t>
        <a:bodyPr/>
        <a:lstStyle/>
        <a:p>
          <a:endParaRPr lang="es-ES_tradnl" sz="2400"/>
        </a:p>
      </dgm:t>
    </dgm:pt>
    <dgm:pt modelId="{3859D956-DD3D-4344-AD73-7B6AF72D6188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_tradnl" sz="3600" b="1" dirty="0" smtClean="0"/>
            <a:t>Modelo de gobierno e instituciones parte  </a:t>
          </a:r>
          <a:endParaRPr lang="es-ES_tradnl" sz="3600" b="1" dirty="0"/>
        </a:p>
      </dgm:t>
    </dgm:pt>
    <dgm:pt modelId="{F2718402-6637-415A-AD3D-B66587AF75AE}" type="parTrans" cxnId="{B0196E40-F881-419D-B7A7-B708ACDE65E7}">
      <dgm:prSet/>
      <dgm:spPr/>
      <dgm:t>
        <a:bodyPr/>
        <a:lstStyle/>
        <a:p>
          <a:endParaRPr lang="es-ES_tradnl" sz="2400"/>
        </a:p>
      </dgm:t>
    </dgm:pt>
    <dgm:pt modelId="{F6A82EEF-ADE0-4442-AFD3-30D3FED7CD2D}" type="sibTrans" cxnId="{B0196E40-F881-419D-B7A7-B708ACDE65E7}">
      <dgm:prSet/>
      <dgm:spPr/>
      <dgm:t>
        <a:bodyPr/>
        <a:lstStyle/>
        <a:p>
          <a:endParaRPr lang="es-ES_tradnl" sz="2400"/>
        </a:p>
      </dgm:t>
    </dgm:pt>
    <dgm:pt modelId="{4F26D34A-8FEE-4D04-BD81-5B37BDA326E7}">
      <dgm:prSet custT="1"/>
      <dgm:spPr/>
      <dgm:t>
        <a:bodyPr/>
        <a:lstStyle/>
        <a:p>
          <a:r>
            <a:rPr lang="es-ES" sz="3600" b="1" dirty="0" smtClean="0">
              <a:solidFill>
                <a:schemeClr val="tx1"/>
              </a:solidFill>
            </a:rPr>
            <a:t>Logros de la Red y relevancia para </a:t>
          </a:r>
          <a:r>
            <a:rPr lang="es-ES" sz="3600" b="1" dirty="0" err="1" smtClean="0">
              <a:solidFill>
                <a:schemeClr val="tx1"/>
              </a:solidFill>
            </a:rPr>
            <a:t>EUROsociAL</a:t>
          </a:r>
          <a:r>
            <a:rPr lang="es-ES" sz="3600" b="1" dirty="0" smtClean="0">
              <a:solidFill>
                <a:schemeClr val="tx1"/>
              </a:solidFill>
            </a:rPr>
            <a:t> </a:t>
          </a:r>
          <a:endParaRPr lang="es-ES" sz="3600" b="1" dirty="0">
            <a:solidFill>
              <a:schemeClr val="tx1"/>
            </a:solidFill>
          </a:endParaRPr>
        </a:p>
      </dgm:t>
    </dgm:pt>
    <dgm:pt modelId="{85B46709-C2E0-4D80-908B-1D7640F4EE8A}" type="parTrans" cxnId="{58EE4CFF-BB33-462A-908F-1D61638BDAF8}">
      <dgm:prSet/>
      <dgm:spPr/>
      <dgm:t>
        <a:bodyPr/>
        <a:lstStyle/>
        <a:p>
          <a:endParaRPr lang="es-ES"/>
        </a:p>
      </dgm:t>
    </dgm:pt>
    <dgm:pt modelId="{F4DE0763-E032-43C9-B9A3-C85F3E365BED}" type="sibTrans" cxnId="{58EE4CFF-BB33-462A-908F-1D61638BDAF8}">
      <dgm:prSet/>
      <dgm:spPr/>
      <dgm:t>
        <a:bodyPr/>
        <a:lstStyle/>
        <a:p>
          <a:endParaRPr lang="es-ES"/>
        </a:p>
      </dgm:t>
    </dgm:pt>
    <dgm:pt modelId="{3A49AD77-C881-458A-824C-5782B481A4D8}" type="pres">
      <dgm:prSet presAssocID="{354BD57A-FF96-44AB-81C0-BC90386ACC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D4A718C-B168-4A30-9DE5-D8785B4A1349}" type="pres">
      <dgm:prSet presAssocID="{4044B8CF-21BF-4996-9543-5473D087A59C}" presName="parentLin" presStyleCnt="0"/>
      <dgm:spPr/>
    </dgm:pt>
    <dgm:pt modelId="{330BF25D-48B5-469B-A1E7-C885DD969B51}" type="pres">
      <dgm:prSet presAssocID="{4044B8CF-21BF-4996-9543-5473D087A59C}" presName="parentLeftMargin" presStyleLbl="node1" presStyleIdx="0" presStyleCnt="4"/>
      <dgm:spPr/>
      <dgm:t>
        <a:bodyPr/>
        <a:lstStyle/>
        <a:p>
          <a:endParaRPr lang="es-ES_tradnl"/>
        </a:p>
      </dgm:t>
    </dgm:pt>
    <dgm:pt modelId="{73DC026B-C788-4511-81AF-DE7FE67F51B0}" type="pres">
      <dgm:prSet presAssocID="{4044B8CF-21BF-4996-9543-5473D087A59C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E7845CC-F647-4199-8C31-36608311EB26}" type="pres">
      <dgm:prSet presAssocID="{4044B8CF-21BF-4996-9543-5473D087A59C}" presName="negativeSpace" presStyleCnt="0"/>
      <dgm:spPr/>
    </dgm:pt>
    <dgm:pt modelId="{6F667A61-8DA5-4FDF-8101-84B44D2557EB}" type="pres">
      <dgm:prSet presAssocID="{4044B8CF-21BF-4996-9543-5473D087A59C}" presName="childText" presStyleLbl="conFgAcc1" presStyleIdx="0" presStyleCnt="4">
        <dgm:presLayoutVars>
          <dgm:bulletEnabled val="1"/>
        </dgm:presLayoutVars>
      </dgm:prSet>
      <dgm:spPr/>
    </dgm:pt>
    <dgm:pt modelId="{85DF6AD1-1CA3-45D3-B93B-D4174B910719}" type="pres">
      <dgm:prSet presAssocID="{7370E3D3-4153-4101-8CCD-3C2821FA9F99}" presName="spaceBetweenRectangles" presStyleCnt="0"/>
      <dgm:spPr/>
    </dgm:pt>
    <dgm:pt modelId="{22930C88-B198-40D3-8350-D13B291D551C}" type="pres">
      <dgm:prSet presAssocID="{3859D956-DD3D-4344-AD73-7B6AF72D6188}" presName="parentLin" presStyleCnt="0"/>
      <dgm:spPr/>
    </dgm:pt>
    <dgm:pt modelId="{31021907-8512-48F7-9DDC-60EEB5C96137}" type="pres">
      <dgm:prSet presAssocID="{3859D956-DD3D-4344-AD73-7B6AF72D6188}" presName="parentLeftMargin" presStyleLbl="node1" presStyleIdx="0" presStyleCnt="4"/>
      <dgm:spPr/>
      <dgm:t>
        <a:bodyPr/>
        <a:lstStyle/>
        <a:p>
          <a:endParaRPr lang="es-ES_tradnl"/>
        </a:p>
      </dgm:t>
    </dgm:pt>
    <dgm:pt modelId="{D154F2A6-B079-4E1B-B156-00F875D318D1}" type="pres">
      <dgm:prSet presAssocID="{3859D956-DD3D-4344-AD73-7B6AF72D6188}" presName="parentText" presStyleLbl="node1" presStyleIdx="1" presStyleCnt="4" custScaleX="13994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537F4BD-5BEE-4CEA-AEA9-9E7997E706B6}" type="pres">
      <dgm:prSet presAssocID="{3859D956-DD3D-4344-AD73-7B6AF72D6188}" presName="negativeSpace" presStyleCnt="0"/>
      <dgm:spPr/>
    </dgm:pt>
    <dgm:pt modelId="{A2FFBF5C-B174-4766-B549-7D73A62244CE}" type="pres">
      <dgm:prSet presAssocID="{3859D956-DD3D-4344-AD73-7B6AF72D6188}" presName="childText" presStyleLbl="conFgAcc1" presStyleIdx="1" presStyleCnt="4">
        <dgm:presLayoutVars>
          <dgm:bulletEnabled val="1"/>
        </dgm:presLayoutVars>
      </dgm:prSet>
      <dgm:spPr/>
    </dgm:pt>
    <dgm:pt modelId="{157E986E-722C-4060-B0DB-71D99B35C636}" type="pres">
      <dgm:prSet presAssocID="{F6A82EEF-ADE0-4442-AFD3-30D3FED7CD2D}" presName="spaceBetweenRectangles" presStyleCnt="0"/>
      <dgm:spPr/>
    </dgm:pt>
    <dgm:pt modelId="{28516F28-482C-41A3-ACFF-C90810086463}" type="pres">
      <dgm:prSet presAssocID="{4F26D34A-8FEE-4D04-BD81-5B37BDA326E7}" presName="parentLin" presStyleCnt="0"/>
      <dgm:spPr/>
    </dgm:pt>
    <dgm:pt modelId="{46E3E162-B33E-4B3B-A442-843B3C038474}" type="pres">
      <dgm:prSet presAssocID="{4F26D34A-8FEE-4D04-BD81-5B37BDA326E7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CDAD454E-9D84-48FD-BFE5-DCB197E86BD5}" type="pres">
      <dgm:prSet presAssocID="{4F26D34A-8FEE-4D04-BD81-5B37BDA326E7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D679CE-09CE-486F-9640-D0C98D75164F}" type="pres">
      <dgm:prSet presAssocID="{4F26D34A-8FEE-4D04-BD81-5B37BDA326E7}" presName="negativeSpace" presStyleCnt="0"/>
      <dgm:spPr/>
    </dgm:pt>
    <dgm:pt modelId="{3CF0B4DA-E166-4861-829D-920B584C9D51}" type="pres">
      <dgm:prSet presAssocID="{4F26D34A-8FEE-4D04-BD81-5B37BDA326E7}" presName="childText" presStyleLbl="conFgAcc1" presStyleIdx="2" presStyleCnt="4" custLinFactNeighborX="-2144" custLinFactNeighborY="61177">
        <dgm:presLayoutVars>
          <dgm:bulletEnabled val="1"/>
        </dgm:presLayoutVars>
      </dgm:prSet>
      <dgm:spPr/>
    </dgm:pt>
    <dgm:pt modelId="{68734A1B-D4B8-4782-8F41-6EE2DB1180B6}" type="pres">
      <dgm:prSet presAssocID="{F4DE0763-E032-43C9-B9A3-C85F3E365BED}" presName="spaceBetweenRectangles" presStyleCnt="0"/>
      <dgm:spPr/>
    </dgm:pt>
    <dgm:pt modelId="{9D2FE2BB-F185-4416-838E-45CCD207BD71}" type="pres">
      <dgm:prSet presAssocID="{D5DA8B3D-1C9F-4360-82EE-045EB36D6C7A}" presName="parentLin" presStyleCnt="0"/>
      <dgm:spPr/>
    </dgm:pt>
    <dgm:pt modelId="{E4A7D803-6724-42AF-9797-6594FA61DF99}" type="pres">
      <dgm:prSet presAssocID="{D5DA8B3D-1C9F-4360-82EE-045EB36D6C7A}" presName="parentLeftMargin" presStyleLbl="node1" presStyleIdx="2" presStyleCnt="4"/>
      <dgm:spPr/>
      <dgm:t>
        <a:bodyPr/>
        <a:lstStyle/>
        <a:p>
          <a:endParaRPr lang="es-ES_tradnl"/>
        </a:p>
      </dgm:t>
    </dgm:pt>
    <dgm:pt modelId="{42FEEEBA-38A9-4D2C-8AC1-E955F41C4648}" type="pres">
      <dgm:prSet presAssocID="{D5DA8B3D-1C9F-4360-82EE-045EB36D6C7A}" presName="parentText" presStyleLbl="node1" presStyleIdx="3" presStyleCnt="4" custScaleX="142857" custScaleY="12698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B5C9030-0A1D-43D2-98CB-7BB63F81388E}" type="pres">
      <dgm:prSet presAssocID="{D5DA8B3D-1C9F-4360-82EE-045EB36D6C7A}" presName="negativeSpace" presStyleCnt="0"/>
      <dgm:spPr/>
    </dgm:pt>
    <dgm:pt modelId="{124F8604-BC80-40E2-AA7B-01A77C3CCB77}" type="pres">
      <dgm:prSet presAssocID="{D5DA8B3D-1C9F-4360-82EE-045EB36D6C7A}" presName="childText" presStyleLbl="conFgAcc1" presStyleIdx="3" presStyleCnt="4" custLinFactNeighborY="60945">
        <dgm:presLayoutVars>
          <dgm:bulletEnabled val="1"/>
        </dgm:presLayoutVars>
      </dgm:prSet>
      <dgm:spPr/>
    </dgm:pt>
  </dgm:ptLst>
  <dgm:cxnLst>
    <dgm:cxn modelId="{D9AEFF85-E78A-4F86-8A20-2AA3BEFBB517}" type="presOf" srcId="{4F26D34A-8FEE-4D04-BD81-5B37BDA326E7}" destId="{46E3E162-B33E-4B3B-A442-843B3C038474}" srcOrd="0" destOrd="0" presId="urn:microsoft.com/office/officeart/2005/8/layout/list1"/>
    <dgm:cxn modelId="{58EE4CFF-BB33-462A-908F-1D61638BDAF8}" srcId="{354BD57A-FF96-44AB-81C0-BC90386ACCB9}" destId="{4F26D34A-8FEE-4D04-BD81-5B37BDA326E7}" srcOrd="2" destOrd="0" parTransId="{85B46709-C2E0-4D80-908B-1D7640F4EE8A}" sibTransId="{F4DE0763-E032-43C9-B9A3-C85F3E365BED}"/>
    <dgm:cxn modelId="{0E439B4D-4AA4-4736-AA6C-A6D070F5FAD8}" type="presOf" srcId="{4F26D34A-8FEE-4D04-BD81-5B37BDA326E7}" destId="{CDAD454E-9D84-48FD-BFE5-DCB197E86BD5}" srcOrd="1" destOrd="0" presId="urn:microsoft.com/office/officeart/2005/8/layout/list1"/>
    <dgm:cxn modelId="{26EF58E0-C3EC-45AD-9873-6FBDA1C3A920}" type="presOf" srcId="{3859D956-DD3D-4344-AD73-7B6AF72D6188}" destId="{31021907-8512-48F7-9DDC-60EEB5C96137}" srcOrd="0" destOrd="0" presId="urn:microsoft.com/office/officeart/2005/8/layout/list1"/>
    <dgm:cxn modelId="{94B8D3F1-0551-456C-AD33-740FD4AD72F4}" type="presOf" srcId="{354BD57A-FF96-44AB-81C0-BC90386ACCB9}" destId="{3A49AD77-C881-458A-824C-5782B481A4D8}" srcOrd="0" destOrd="0" presId="urn:microsoft.com/office/officeart/2005/8/layout/list1"/>
    <dgm:cxn modelId="{310B0524-5472-44A5-AAE3-2CCE1E10DC65}" type="presOf" srcId="{D5DA8B3D-1C9F-4360-82EE-045EB36D6C7A}" destId="{42FEEEBA-38A9-4D2C-8AC1-E955F41C4648}" srcOrd="1" destOrd="0" presId="urn:microsoft.com/office/officeart/2005/8/layout/list1"/>
    <dgm:cxn modelId="{86026908-CA67-41F1-81E9-3E579DFC5F94}" srcId="{354BD57A-FF96-44AB-81C0-BC90386ACCB9}" destId="{D5DA8B3D-1C9F-4360-82EE-045EB36D6C7A}" srcOrd="3" destOrd="0" parTransId="{0CCFF209-4396-48F9-85FF-2BC7C46E4BEB}" sibTransId="{E7402728-0065-4BD0-8EA3-2AFD10A5F1FE}"/>
    <dgm:cxn modelId="{E31E16AF-B02A-4741-8ACA-8B255B5C0D6E}" type="presOf" srcId="{3859D956-DD3D-4344-AD73-7B6AF72D6188}" destId="{D154F2A6-B079-4E1B-B156-00F875D318D1}" srcOrd="1" destOrd="0" presId="urn:microsoft.com/office/officeart/2005/8/layout/list1"/>
    <dgm:cxn modelId="{2DC605D1-E508-47B7-A0B1-62904677885B}" srcId="{354BD57A-FF96-44AB-81C0-BC90386ACCB9}" destId="{4044B8CF-21BF-4996-9543-5473D087A59C}" srcOrd="0" destOrd="0" parTransId="{28935B60-3802-4BA7-BA17-9BB4BE325C7F}" sibTransId="{7370E3D3-4153-4101-8CCD-3C2821FA9F99}"/>
    <dgm:cxn modelId="{521669A7-79DB-44B9-9A26-D93AD5AFF463}" type="presOf" srcId="{4044B8CF-21BF-4996-9543-5473D087A59C}" destId="{330BF25D-48B5-469B-A1E7-C885DD969B51}" srcOrd="0" destOrd="0" presId="urn:microsoft.com/office/officeart/2005/8/layout/list1"/>
    <dgm:cxn modelId="{5E875B81-E3E8-4242-AE77-53E88E8D324C}" type="presOf" srcId="{D5DA8B3D-1C9F-4360-82EE-045EB36D6C7A}" destId="{E4A7D803-6724-42AF-9797-6594FA61DF99}" srcOrd="0" destOrd="0" presId="urn:microsoft.com/office/officeart/2005/8/layout/list1"/>
    <dgm:cxn modelId="{5F45C0DA-A0EA-4BAD-A325-A22C78DE2A83}" type="presOf" srcId="{4044B8CF-21BF-4996-9543-5473D087A59C}" destId="{73DC026B-C788-4511-81AF-DE7FE67F51B0}" srcOrd="1" destOrd="0" presId="urn:microsoft.com/office/officeart/2005/8/layout/list1"/>
    <dgm:cxn modelId="{B0196E40-F881-419D-B7A7-B708ACDE65E7}" srcId="{354BD57A-FF96-44AB-81C0-BC90386ACCB9}" destId="{3859D956-DD3D-4344-AD73-7B6AF72D6188}" srcOrd="1" destOrd="0" parTransId="{F2718402-6637-415A-AD3D-B66587AF75AE}" sibTransId="{F6A82EEF-ADE0-4442-AFD3-30D3FED7CD2D}"/>
    <dgm:cxn modelId="{22593464-3A36-4DD4-82CC-5AA2A6A54A51}" type="presParOf" srcId="{3A49AD77-C881-458A-824C-5782B481A4D8}" destId="{CD4A718C-B168-4A30-9DE5-D8785B4A1349}" srcOrd="0" destOrd="0" presId="urn:microsoft.com/office/officeart/2005/8/layout/list1"/>
    <dgm:cxn modelId="{A9BA0E95-08C1-4D64-B297-D13005447E8B}" type="presParOf" srcId="{CD4A718C-B168-4A30-9DE5-D8785B4A1349}" destId="{330BF25D-48B5-469B-A1E7-C885DD969B51}" srcOrd="0" destOrd="0" presId="urn:microsoft.com/office/officeart/2005/8/layout/list1"/>
    <dgm:cxn modelId="{1CA30927-51A6-4A7A-ACB2-B072323257D7}" type="presParOf" srcId="{CD4A718C-B168-4A30-9DE5-D8785B4A1349}" destId="{73DC026B-C788-4511-81AF-DE7FE67F51B0}" srcOrd="1" destOrd="0" presId="urn:microsoft.com/office/officeart/2005/8/layout/list1"/>
    <dgm:cxn modelId="{2F5AF012-1C68-4279-89F3-024510A125EE}" type="presParOf" srcId="{3A49AD77-C881-458A-824C-5782B481A4D8}" destId="{EE7845CC-F647-4199-8C31-36608311EB26}" srcOrd="1" destOrd="0" presId="urn:microsoft.com/office/officeart/2005/8/layout/list1"/>
    <dgm:cxn modelId="{BBFBD4A5-8048-4037-81AB-79EF25D9E0FD}" type="presParOf" srcId="{3A49AD77-C881-458A-824C-5782B481A4D8}" destId="{6F667A61-8DA5-4FDF-8101-84B44D2557EB}" srcOrd="2" destOrd="0" presId="urn:microsoft.com/office/officeart/2005/8/layout/list1"/>
    <dgm:cxn modelId="{B65A77F1-C619-4886-A0F8-B34F5ABD2858}" type="presParOf" srcId="{3A49AD77-C881-458A-824C-5782B481A4D8}" destId="{85DF6AD1-1CA3-45D3-B93B-D4174B910719}" srcOrd="3" destOrd="0" presId="urn:microsoft.com/office/officeart/2005/8/layout/list1"/>
    <dgm:cxn modelId="{C329B6FE-0752-4313-8F83-EC0AD07E61C4}" type="presParOf" srcId="{3A49AD77-C881-458A-824C-5782B481A4D8}" destId="{22930C88-B198-40D3-8350-D13B291D551C}" srcOrd="4" destOrd="0" presId="urn:microsoft.com/office/officeart/2005/8/layout/list1"/>
    <dgm:cxn modelId="{56F24875-0E3B-4D46-8B31-E7334379ABBD}" type="presParOf" srcId="{22930C88-B198-40D3-8350-D13B291D551C}" destId="{31021907-8512-48F7-9DDC-60EEB5C96137}" srcOrd="0" destOrd="0" presId="urn:microsoft.com/office/officeart/2005/8/layout/list1"/>
    <dgm:cxn modelId="{B019C275-715E-47A7-AA47-217082537767}" type="presParOf" srcId="{22930C88-B198-40D3-8350-D13B291D551C}" destId="{D154F2A6-B079-4E1B-B156-00F875D318D1}" srcOrd="1" destOrd="0" presId="urn:microsoft.com/office/officeart/2005/8/layout/list1"/>
    <dgm:cxn modelId="{AA44280B-8018-4950-96C7-89E1CF64E178}" type="presParOf" srcId="{3A49AD77-C881-458A-824C-5782B481A4D8}" destId="{4537F4BD-5BEE-4CEA-AEA9-9E7997E706B6}" srcOrd="5" destOrd="0" presId="urn:microsoft.com/office/officeart/2005/8/layout/list1"/>
    <dgm:cxn modelId="{01BD720C-CEA6-4C7F-88BB-FC9B06B1EF26}" type="presParOf" srcId="{3A49AD77-C881-458A-824C-5782B481A4D8}" destId="{A2FFBF5C-B174-4766-B549-7D73A62244CE}" srcOrd="6" destOrd="0" presId="urn:microsoft.com/office/officeart/2005/8/layout/list1"/>
    <dgm:cxn modelId="{71BB15F1-3551-48F1-B932-E267AFA14327}" type="presParOf" srcId="{3A49AD77-C881-458A-824C-5782B481A4D8}" destId="{157E986E-722C-4060-B0DB-71D99B35C636}" srcOrd="7" destOrd="0" presId="urn:microsoft.com/office/officeart/2005/8/layout/list1"/>
    <dgm:cxn modelId="{4FA6D33E-0BA2-4FA8-AB57-CFAF3D34D974}" type="presParOf" srcId="{3A49AD77-C881-458A-824C-5782B481A4D8}" destId="{28516F28-482C-41A3-ACFF-C90810086463}" srcOrd="8" destOrd="0" presId="urn:microsoft.com/office/officeart/2005/8/layout/list1"/>
    <dgm:cxn modelId="{9135CD5A-7E62-40F9-9094-6E1AA64954E4}" type="presParOf" srcId="{28516F28-482C-41A3-ACFF-C90810086463}" destId="{46E3E162-B33E-4B3B-A442-843B3C038474}" srcOrd="0" destOrd="0" presId="urn:microsoft.com/office/officeart/2005/8/layout/list1"/>
    <dgm:cxn modelId="{4B73BD82-A5D8-4EF7-B753-041BB64A72FC}" type="presParOf" srcId="{28516F28-482C-41A3-ACFF-C90810086463}" destId="{CDAD454E-9D84-48FD-BFE5-DCB197E86BD5}" srcOrd="1" destOrd="0" presId="urn:microsoft.com/office/officeart/2005/8/layout/list1"/>
    <dgm:cxn modelId="{9F3AA417-97CE-4CBD-A435-13C08A788518}" type="presParOf" srcId="{3A49AD77-C881-458A-824C-5782B481A4D8}" destId="{7CD679CE-09CE-486F-9640-D0C98D75164F}" srcOrd="9" destOrd="0" presId="urn:microsoft.com/office/officeart/2005/8/layout/list1"/>
    <dgm:cxn modelId="{21A8D9C5-BDDD-4788-BD36-4B751F6F9F41}" type="presParOf" srcId="{3A49AD77-C881-458A-824C-5782B481A4D8}" destId="{3CF0B4DA-E166-4861-829D-920B584C9D51}" srcOrd="10" destOrd="0" presId="urn:microsoft.com/office/officeart/2005/8/layout/list1"/>
    <dgm:cxn modelId="{4E830FAD-BD74-4E91-9C92-B26DFB018FEF}" type="presParOf" srcId="{3A49AD77-C881-458A-824C-5782B481A4D8}" destId="{68734A1B-D4B8-4782-8F41-6EE2DB1180B6}" srcOrd="11" destOrd="0" presId="urn:microsoft.com/office/officeart/2005/8/layout/list1"/>
    <dgm:cxn modelId="{304EA363-B298-4089-906E-67710843C242}" type="presParOf" srcId="{3A49AD77-C881-458A-824C-5782B481A4D8}" destId="{9D2FE2BB-F185-4416-838E-45CCD207BD71}" srcOrd="12" destOrd="0" presId="urn:microsoft.com/office/officeart/2005/8/layout/list1"/>
    <dgm:cxn modelId="{3E3B505C-51DC-4EB0-A235-21DB9E926631}" type="presParOf" srcId="{9D2FE2BB-F185-4416-838E-45CCD207BD71}" destId="{E4A7D803-6724-42AF-9797-6594FA61DF99}" srcOrd="0" destOrd="0" presId="urn:microsoft.com/office/officeart/2005/8/layout/list1"/>
    <dgm:cxn modelId="{E1CD0606-47B5-4995-9A74-29A937DE28FB}" type="presParOf" srcId="{9D2FE2BB-F185-4416-838E-45CCD207BD71}" destId="{42FEEEBA-38A9-4D2C-8AC1-E955F41C4648}" srcOrd="1" destOrd="0" presId="urn:microsoft.com/office/officeart/2005/8/layout/list1"/>
    <dgm:cxn modelId="{751218A3-439B-4161-865C-B3BE9BE5C6D0}" type="presParOf" srcId="{3A49AD77-C881-458A-824C-5782B481A4D8}" destId="{0B5C9030-0A1D-43D2-98CB-7BB63F81388E}" srcOrd="13" destOrd="0" presId="urn:microsoft.com/office/officeart/2005/8/layout/list1"/>
    <dgm:cxn modelId="{0CFE4C01-6EC0-47BA-B105-DBEF3C5102E1}" type="presParOf" srcId="{3A49AD77-C881-458A-824C-5782B481A4D8}" destId="{124F8604-BC80-40E2-AA7B-01A77C3CCB7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944918-0FB0-4676-AF04-F12091133124}" type="doc">
      <dgm:prSet loTypeId="urn:microsoft.com/office/officeart/2005/8/layout/gear1" loCatId="process" qsTypeId="urn:microsoft.com/office/officeart/2005/8/quickstyle/simple1" qsCatId="simple" csTypeId="urn:microsoft.com/office/officeart/2005/8/colors/accent6_5" csCatId="accent6" phldr="1"/>
      <dgm:spPr/>
    </dgm:pt>
    <dgm:pt modelId="{EC7CC4FA-134D-48C4-B925-D41A57ABA635}">
      <dgm:prSet phldrT="[Texto]" custT="1"/>
      <dgm:spPr/>
      <dgm:t>
        <a:bodyPr/>
        <a:lstStyle/>
        <a:p>
          <a:r>
            <a:rPr lang="es-ES_tradnl" sz="1400" dirty="0" smtClean="0"/>
            <a:t>Cultura Fiscal </a:t>
          </a:r>
          <a:endParaRPr lang="es-ES_tradnl" sz="1400" dirty="0"/>
        </a:p>
      </dgm:t>
    </dgm:pt>
    <dgm:pt modelId="{033E2DBB-7DB0-4ED0-84A5-866E8B2FEF7C}" type="parTrans" cxnId="{D0B36AD4-01C1-43B4-97BF-006DE439909C}">
      <dgm:prSet/>
      <dgm:spPr/>
      <dgm:t>
        <a:bodyPr/>
        <a:lstStyle/>
        <a:p>
          <a:endParaRPr lang="es-ES_tradnl" sz="1400"/>
        </a:p>
      </dgm:t>
    </dgm:pt>
    <dgm:pt modelId="{EA73E96D-C491-4BC5-8506-51CAF664114E}" type="sibTrans" cxnId="{D0B36AD4-01C1-43B4-97BF-006DE439909C}">
      <dgm:prSet/>
      <dgm:spPr/>
      <dgm:t>
        <a:bodyPr/>
        <a:lstStyle/>
        <a:p>
          <a:endParaRPr lang="es-ES_tradnl" sz="1400"/>
        </a:p>
      </dgm:t>
    </dgm:pt>
    <dgm:pt modelId="{E0E7AC33-EC7A-4F6F-BA36-5A178DA8CD20}">
      <dgm:prSet phldrT="[Texto]" custT="1"/>
      <dgm:spPr/>
      <dgm:t>
        <a:bodyPr/>
        <a:lstStyle/>
        <a:p>
          <a:r>
            <a:rPr lang="es-ES_tradnl" sz="1400" b="0" dirty="0" smtClean="0"/>
            <a:t>Ciudadanía</a:t>
          </a:r>
          <a:endParaRPr lang="es-ES_tradnl" sz="1400" b="0" dirty="0"/>
        </a:p>
      </dgm:t>
    </dgm:pt>
    <dgm:pt modelId="{E63E3515-31BD-40C3-94A7-413B2362F0D3}" type="parTrans" cxnId="{FB032881-E40E-444D-B54B-7BBCA073A516}">
      <dgm:prSet/>
      <dgm:spPr/>
      <dgm:t>
        <a:bodyPr/>
        <a:lstStyle/>
        <a:p>
          <a:endParaRPr lang="es-ES_tradnl" sz="1400"/>
        </a:p>
      </dgm:t>
    </dgm:pt>
    <dgm:pt modelId="{2929A2D3-1EB1-433E-99E2-45497AC88900}" type="sibTrans" cxnId="{FB032881-E40E-444D-B54B-7BBCA073A516}">
      <dgm:prSet/>
      <dgm:spPr/>
      <dgm:t>
        <a:bodyPr/>
        <a:lstStyle/>
        <a:p>
          <a:endParaRPr lang="es-ES_tradnl" sz="1400"/>
        </a:p>
      </dgm:t>
    </dgm:pt>
    <dgm:pt modelId="{587344AE-D600-42FF-A721-14182C4F65FD}">
      <dgm:prSet phldrT="[Texto]" custT="1"/>
      <dgm:spPr/>
      <dgm:t>
        <a:bodyPr/>
        <a:lstStyle/>
        <a:p>
          <a:r>
            <a:rPr lang="es-ES_tradnl" sz="1400" dirty="0" smtClean="0"/>
            <a:t>Valores</a:t>
          </a:r>
          <a:endParaRPr lang="es-ES_tradnl" sz="1400" dirty="0"/>
        </a:p>
      </dgm:t>
    </dgm:pt>
    <dgm:pt modelId="{FBB3C871-0ADF-4928-9DC6-F4E0CDB591F5}" type="parTrans" cxnId="{7B6A0DB7-DC26-4534-9AA6-52850B0ED702}">
      <dgm:prSet/>
      <dgm:spPr/>
      <dgm:t>
        <a:bodyPr/>
        <a:lstStyle/>
        <a:p>
          <a:endParaRPr lang="es-ES_tradnl" sz="1400"/>
        </a:p>
      </dgm:t>
    </dgm:pt>
    <dgm:pt modelId="{CF648CB1-C77C-4322-ACEE-CDBEE37231F0}" type="sibTrans" cxnId="{7B6A0DB7-DC26-4534-9AA6-52850B0ED702}">
      <dgm:prSet/>
      <dgm:spPr/>
      <dgm:t>
        <a:bodyPr/>
        <a:lstStyle/>
        <a:p>
          <a:endParaRPr lang="es-ES_tradnl" sz="1400"/>
        </a:p>
      </dgm:t>
    </dgm:pt>
    <dgm:pt modelId="{3ACAA572-6663-4107-A3AA-D03CA9579816}" type="pres">
      <dgm:prSet presAssocID="{55944918-0FB0-4676-AF04-F1209113312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ABDD47A-1CDC-4F14-B84F-B962A6071E6D}" type="pres">
      <dgm:prSet presAssocID="{EC7CC4FA-134D-48C4-B925-D41A57ABA635}" presName="gear1" presStyleLbl="node1" presStyleIdx="0" presStyleCnt="3" custScaleX="93954" custScaleY="8181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7957D7-5CF9-4E3E-9413-5B5EC1FFD9E5}" type="pres">
      <dgm:prSet presAssocID="{EC7CC4FA-134D-48C4-B925-D41A57ABA635}" presName="gear1srcNode" presStyleLbl="node1" presStyleIdx="0" presStyleCnt="3"/>
      <dgm:spPr/>
      <dgm:t>
        <a:bodyPr/>
        <a:lstStyle/>
        <a:p>
          <a:endParaRPr lang="es-ES"/>
        </a:p>
      </dgm:t>
    </dgm:pt>
    <dgm:pt modelId="{D575471A-5D6B-4606-BC16-E70CA906307F}" type="pres">
      <dgm:prSet presAssocID="{EC7CC4FA-134D-48C4-B925-D41A57ABA635}" presName="gear1dstNode" presStyleLbl="node1" presStyleIdx="0" presStyleCnt="3"/>
      <dgm:spPr/>
      <dgm:t>
        <a:bodyPr/>
        <a:lstStyle/>
        <a:p>
          <a:endParaRPr lang="es-ES"/>
        </a:p>
      </dgm:t>
    </dgm:pt>
    <dgm:pt modelId="{C8BD2270-A5D3-449A-9B6C-ED187D607EF2}" type="pres">
      <dgm:prSet presAssocID="{E0E7AC33-EC7A-4F6F-BA36-5A178DA8CD20}" presName="gear2" presStyleLbl="node1" presStyleIdx="1" presStyleCnt="3" custScaleX="140797" custScaleY="12081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017132-1A7C-4015-A7C2-A91A194F343A}" type="pres">
      <dgm:prSet presAssocID="{E0E7AC33-EC7A-4F6F-BA36-5A178DA8CD20}" presName="gear2srcNode" presStyleLbl="node1" presStyleIdx="1" presStyleCnt="3"/>
      <dgm:spPr/>
      <dgm:t>
        <a:bodyPr/>
        <a:lstStyle/>
        <a:p>
          <a:endParaRPr lang="es-ES"/>
        </a:p>
      </dgm:t>
    </dgm:pt>
    <dgm:pt modelId="{448CA75B-CFC5-4A8D-8034-48CB6A2C6E2C}" type="pres">
      <dgm:prSet presAssocID="{E0E7AC33-EC7A-4F6F-BA36-5A178DA8CD20}" presName="gear2dstNode" presStyleLbl="node1" presStyleIdx="1" presStyleCnt="3"/>
      <dgm:spPr/>
      <dgm:t>
        <a:bodyPr/>
        <a:lstStyle/>
        <a:p>
          <a:endParaRPr lang="es-ES"/>
        </a:p>
      </dgm:t>
    </dgm:pt>
    <dgm:pt modelId="{97F5B7C2-DEDF-42D5-8BEA-7F11873A80D7}" type="pres">
      <dgm:prSet presAssocID="{587344AE-D600-42FF-A721-14182C4F65FD}" presName="gear3" presStyleLbl="node1" presStyleIdx="2" presStyleCnt="3"/>
      <dgm:spPr/>
      <dgm:t>
        <a:bodyPr/>
        <a:lstStyle/>
        <a:p>
          <a:endParaRPr lang="es-ES_tradnl"/>
        </a:p>
      </dgm:t>
    </dgm:pt>
    <dgm:pt modelId="{8DB37926-6A64-40E9-A014-F43D912E39DE}" type="pres">
      <dgm:prSet presAssocID="{587344AE-D600-42FF-A721-14182C4F65F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AB6BA53-96EB-40D3-A057-16B7EB58D79B}" type="pres">
      <dgm:prSet presAssocID="{587344AE-D600-42FF-A721-14182C4F65FD}" presName="gear3srcNode" presStyleLbl="node1" presStyleIdx="2" presStyleCnt="3"/>
      <dgm:spPr/>
      <dgm:t>
        <a:bodyPr/>
        <a:lstStyle/>
        <a:p>
          <a:endParaRPr lang="es-ES"/>
        </a:p>
      </dgm:t>
    </dgm:pt>
    <dgm:pt modelId="{3FBAC9F7-F1AB-4C51-9FC9-D9FC1F91202E}" type="pres">
      <dgm:prSet presAssocID="{587344AE-D600-42FF-A721-14182C4F65FD}" presName="gear3dstNode" presStyleLbl="node1" presStyleIdx="2" presStyleCnt="3"/>
      <dgm:spPr/>
      <dgm:t>
        <a:bodyPr/>
        <a:lstStyle/>
        <a:p>
          <a:endParaRPr lang="es-ES"/>
        </a:p>
      </dgm:t>
    </dgm:pt>
    <dgm:pt modelId="{4E5B60FD-6EE8-4D99-8DA1-D7B5DCFBFC66}" type="pres">
      <dgm:prSet presAssocID="{EA73E96D-C491-4BC5-8506-51CAF664114E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69995E39-DF88-48A6-99CE-36B5E8B179EA}" type="pres">
      <dgm:prSet presAssocID="{2929A2D3-1EB1-433E-99E2-45497AC88900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8FDE1D8D-5202-40E7-B8B2-9B1D04052A0E}" type="pres">
      <dgm:prSet presAssocID="{CF648CB1-C77C-4322-ACEE-CDBEE37231F0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9018D542-D73A-4048-AEA2-404878F14B7A}" type="presOf" srcId="{EC7CC4FA-134D-48C4-B925-D41A57ABA635}" destId="{0ABDD47A-1CDC-4F14-B84F-B962A6071E6D}" srcOrd="0" destOrd="0" presId="urn:microsoft.com/office/officeart/2005/8/layout/gear1"/>
    <dgm:cxn modelId="{D64B1FBC-BB36-4C5A-86F4-AEC3A326C806}" type="presOf" srcId="{587344AE-D600-42FF-A721-14182C4F65FD}" destId="{97F5B7C2-DEDF-42D5-8BEA-7F11873A80D7}" srcOrd="0" destOrd="0" presId="urn:microsoft.com/office/officeart/2005/8/layout/gear1"/>
    <dgm:cxn modelId="{C0AAEA26-4ADA-4DB8-A304-83BEE96042BF}" type="presOf" srcId="{587344AE-D600-42FF-A721-14182C4F65FD}" destId="{3FBAC9F7-F1AB-4C51-9FC9-D9FC1F91202E}" srcOrd="3" destOrd="0" presId="urn:microsoft.com/office/officeart/2005/8/layout/gear1"/>
    <dgm:cxn modelId="{3BA9EE3F-2077-4174-8E47-F000A7BB3BD3}" type="presOf" srcId="{EC7CC4FA-134D-48C4-B925-D41A57ABA635}" destId="{D575471A-5D6B-4606-BC16-E70CA906307F}" srcOrd="2" destOrd="0" presId="urn:microsoft.com/office/officeart/2005/8/layout/gear1"/>
    <dgm:cxn modelId="{47614A79-3A8B-42FC-8395-8E238914D94A}" type="presOf" srcId="{587344AE-D600-42FF-A721-14182C4F65FD}" destId="{8DB37926-6A64-40E9-A014-F43D912E39DE}" srcOrd="1" destOrd="0" presId="urn:microsoft.com/office/officeart/2005/8/layout/gear1"/>
    <dgm:cxn modelId="{EF88EAFE-52F3-4297-8235-8E303F91273D}" type="presOf" srcId="{E0E7AC33-EC7A-4F6F-BA36-5A178DA8CD20}" destId="{C8BD2270-A5D3-449A-9B6C-ED187D607EF2}" srcOrd="0" destOrd="0" presId="urn:microsoft.com/office/officeart/2005/8/layout/gear1"/>
    <dgm:cxn modelId="{38E88C19-C98A-4B3A-9B86-3841B43401B2}" type="presOf" srcId="{55944918-0FB0-4676-AF04-F12091133124}" destId="{3ACAA572-6663-4107-A3AA-D03CA9579816}" srcOrd="0" destOrd="0" presId="urn:microsoft.com/office/officeart/2005/8/layout/gear1"/>
    <dgm:cxn modelId="{75DCA68D-1E88-45DA-A831-D6AF2C0C0113}" type="presOf" srcId="{2929A2D3-1EB1-433E-99E2-45497AC88900}" destId="{69995E39-DF88-48A6-99CE-36B5E8B179EA}" srcOrd="0" destOrd="0" presId="urn:microsoft.com/office/officeart/2005/8/layout/gear1"/>
    <dgm:cxn modelId="{7098AEE0-A35C-40AD-997F-304DEF6E2020}" type="presOf" srcId="{CF648CB1-C77C-4322-ACEE-CDBEE37231F0}" destId="{8FDE1D8D-5202-40E7-B8B2-9B1D04052A0E}" srcOrd="0" destOrd="0" presId="urn:microsoft.com/office/officeart/2005/8/layout/gear1"/>
    <dgm:cxn modelId="{4F4C91D1-A7EC-454E-9CD7-32A0D734EA00}" type="presOf" srcId="{587344AE-D600-42FF-A721-14182C4F65FD}" destId="{2AB6BA53-96EB-40D3-A057-16B7EB58D79B}" srcOrd="2" destOrd="0" presId="urn:microsoft.com/office/officeart/2005/8/layout/gear1"/>
    <dgm:cxn modelId="{A6E3FEDA-6ADE-4CD6-87D5-42572FAC76AF}" type="presOf" srcId="{EC7CC4FA-134D-48C4-B925-D41A57ABA635}" destId="{F67957D7-5CF9-4E3E-9413-5B5EC1FFD9E5}" srcOrd="1" destOrd="0" presId="urn:microsoft.com/office/officeart/2005/8/layout/gear1"/>
    <dgm:cxn modelId="{35AF631F-DB41-44D6-B2F3-B4926B263C5C}" type="presOf" srcId="{EA73E96D-C491-4BC5-8506-51CAF664114E}" destId="{4E5B60FD-6EE8-4D99-8DA1-D7B5DCFBFC66}" srcOrd="0" destOrd="0" presId="urn:microsoft.com/office/officeart/2005/8/layout/gear1"/>
    <dgm:cxn modelId="{24236C81-B7C5-4E07-9602-9A6655754B44}" type="presOf" srcId="{E0E7AC33-EC7A-4F6F-BA36-5A178DA8CD20}" destId="{08017132-1A7C-4015-A7C2-A91A194F343A}" srcOrd="1" destOrd="0" presId="urn:microsoft.com/office/officeart/2005/8/layout/gear1"/>
    <dgm:cxn modelId="{040B91D9-816F-472A-A70A-B82F917A71BF}" type="presOf" srcId="{E0E7AC33-EC7A-4F6F-BA36-5A178DA8CD20}" destId="{448CA75B-CFC5-4A8D-8034-48CB6A2C6E2C}" srcOrd="2" destOrd="0" presId="urn:microsoft.com/office/officeart/2005/8/layout/gear1"/>
    <dgm:cxn modelId="{7B6A0DB7-DC26-4534-9AA6-52850B0ED702}" srcId="{55944918-0FB0-4676-AF04-F12091133124}" destId="{587344AE-D600-42FF-A721-14182C4F65FD}" srcOrd="2" destOrd="0" parTransId="{FBB3C871-0ADF-4928-9DC6-F4E0CDB591F5}" sibTransId="{CF648CB1-C77C-4322-ACEE-CDBEE37231F0}"/>
    <dgm:cxn modelId="{FB032881-E40E-444D-B54B-7BBCA073A516}" srcId="{55944918-0FB0-4676-AF04-F12091133124}" destId="{E0E7AC33-EC7A-4F6F-BA36-5A178DA8CD20}" srcOrd="1" destOrd="0" parTransId="{E63E3515-31BD-40C3-94A7-413B2362F0D3}" sibTransId="{2929A2D3-1EB1-433E-99E2-45497AC88900}"/>
    <dgm:cxn modelId="{D0B36AD4-01C1-43B4-97BF-006DE439909C}" srcId="{55944918-0FB0-4676-AF04-F12091133124}" destId="{EC7CC4FA-134D-48C4-B925-D41A57ABA635}" srcOrd="0" destOrd="0" parTransId="{033E2DBB-7DB0-4ED0-84A5-866E8B2FEF7C}" sibTransId="{EA73E96D-C491-4BC5-8506-51CAF664114E}"/>
    <dgm:cxn modelId="{79081FB2-5902-415C-A96B-7E225F48A6EF}" type="presParOf" srcId="{3ACAA572-6663-4107-A3AA-D03CA9579816}" destId="{0ABDD47A-1CDC-4F14-B84F-B962A6071E6D}" srcOrd="0" destOrd="0" presId="urn:microsoft.com/office/officeart/2005/8/layout/gear1"/>
    <dgm:cxn modelId="{89849D59-AA88-4B7E-BB4A-1DEE1226E5F3}" type="presParOf" srcId="{3ACAA572-6663-4107-A3AA-D03CA9579816}" destId="{F67957D7-5CF9-4E3E-9413-5B5EC1FFD9E5}" srcOrd="1" destOrd="0" presId="urn:microsoft.com/office/officeart/2005/8/layout/gear1"/>
    <dgm:cxn modelId="{54967641-1B39-4035-9B05-D0B447AE2D1E}" type="presParOf" srcId="{3ACAA572-6663-4107-A3AA-D03CA9579816}" destId="{D575471A-5D6B-4606-BC16-E70CA906307F}" srcOrd="2" destOrd="0" presId="urn:microsoft.com/office/officeart/2005/8/layout/gear1"/>
    <dgm:cxn modelId="{267AE5D0-F944-4789-9DB8-2B1A0240542B}" type="presParOf" srcId="{3ACAA572-6663-4107-A3AA-D03CA9579816}" destId="{C8BD2270-A5D3-449A-9B6C-ED187D607EF2}" srcOrd="3" destOrd="0" presId="urn:microsoft.com/office/officeart/2005/8/layout/gear1"/>
    <dgm:cxn modelId="{49A6400C-DAB7-4E56-A2D5-EA30FE0DE6B3}" type="presParOf" srcId="{3ACAA572-6663-4107-A3AA-D03CA9579816}" destId="{08017132-1A7C-4015-A7C2-A91A194F343A}" srcOrd="4" destOrd="0" presId="urn:microsoft.com/office/officeart/2005/8/layout/gear1"/>
    <dgm:cxn modelId="{1584CD1C-750B-4F98-B52B-875AE779AFB8}" type="presParOf" srcId="{3ACAA572-6663-4107-A3AA-D03CA9579816}" destId="{448CA75B-CFC5-4A8D-8034-48CB6A2C6E2C}" srcOrd="5" destOrd="0" presId="urn:microsoft.com/office/officeart/2005/8/layout/gear1"/>
    <dgm:cxn modelId="{719E8874-D68A-45FD-A6C4-E82E2479733B}" type="presParOf" srcId="{3ACAA572-6663-4107-A3AA-D03CA9579816}" destId="{97F5B7C2-DEDF-42D5-8BEA-7F11873A80D7}" srcOrd="6" destOrd="0" presId="urn:microsoft.com/office/officeart/2005/8/layout/gear1"/>
    <dgm:cxn modelId="{852CA505-D583-4D55-8323-293FAB353D6E}" type="presParOf" srcId="{3ACAA572-6663-4107-A3AA-D03CA9579816}" destId="{8DB37926-6A64-40E9-A014-F43D912E39DE}" srcOrd="7" destOrd="0" presId="urn:microsoft.com/office/officeart/2005/8/layout/gear1"/>
    <dgm:cxn modelId="{96982751-41E7-4A92-B4C9-DFCBA0B8B065}" type="presParOf" srcId="{3ACAA572-6663-4107-A3AA-D03CA9579816}" destId="{2AB6BA53-96EB-40D3-A057-16B7EB58D79B}" srcOrd="8" destOrd="0" presId="urn:microsoft.com/office/officeart/2005/8/layout/gear1"/>
    <dgm:cxn modelId="{C0FDF24A-AD14-40B3-81C1-BE6A5DFB1416}" type="presParOf" srcId="{3ACAA572-6663-4107-A3AA-D03CA9579816}" destId="{3FBAC9F7-F1AB-4C51-9FC9-D9FC1F91202E}" srcOrd="9" destOrd="0" presId="urn:microsoft.com/office/officeart/2005/8/layout/gear1"/>
    <dgm:cxn modelId="{242D161B-0EF0-4275-84B2-844C51B76564}" type="presParOf" srcId="{3ACAA572-6663-4107-A3AA-D03CA9579816}" destId="{4E5B60FD-6EE8-4D99-8DA1-D7B5DCFBFC66}" srcOrd="10" destOrd="0" presId="urn:microsoft.com/office/officeart/2005/8/layout/gear1"/>
    <dgm:cxn modelId="{266D8DD5-28E8-4EB6-BF90-37C0ACE710BB}" type="presParOf" srcId="{3ACAA572-6663-4107-A3AA-D03CA9579816}" destId="{69995E39-DF88-48A6-99CE-36B5E8B179EA}" srcOrd="11" destOrd="0" presId="urn:microsoft.com/office/officeart/2005/8/layout/gear1"/>
    <dgm:cxn modelId="{10B0550C-4571-408B-9B5A-56A1FE5B3AE1}" type="presParOf" srcId="{3ACAA572-6663-4107-A3AA-D03CA9579816}" destId="{8FDE1D8D-5202-40E7-B8B2-9B1D04052A0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019D32-42C2-47D0-B2AF-D2CF5E1CEEFB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9AFC5C5-C232-4B6B-AF8A-765D195A93A3}">
      <dgm:prSet phldrT="[Texto]" custT="1"/>
      <dgm:spPr/>
      <dgm:t>
        <a:bodyPr/>
        <a:lstStyle/>
        <a:p>
          <a:r>
            <a:rPr lang="es-ES" sz="2300" b="1" dirty="0" smtClean="0"/>
            <a:t>Coordinación</a:t>
          </a:r>
        </a:p>
        <a:p>
          <a:r>
            <a:rPr lang="es-ES" sz="2300" b="1" dirty="0" err="1" smtClean="0"/>
            <a:t>EUROsociAL</a:t>
          </a:r>
          <a:r>
            <a:rPr lang="es-ES" sz="2300" b="1" dirty="0" smtClean="0"/>
            <a:t> </a:t>
          </a:r>
        </a:p>
        <a:p>
          <a:r>
            <a:rPr lang="es-ES" sz="2300" b="1" dirty="0" smtClean="0"/>
            <a:t>Fiscalidad  </a:t>
          </a:r>
          <a:endParaRPr lang="es-ES" sz="2300" b="1" dirty="0"/>
        </a:p>
      </dgm:t>
    </dgm:pt>
    <dgm:pt modelId="{32AA8B05-8CB1-4CAA-8046-7E0E37663054}" type="parTrans" cxnId="{C94F23D4-A72E-4AE3-B99F-45254CB2404F}">
      <dgm:prSet/>
      <dgm:spPr/>
      <dgm:t>
        <a:bodyPr/>
        <a:lstStyle/>
        <a:p>
          <a:endParaRPr lang="es-ES" sz="2300" b="1"/>
        </a:p>
      </dgm:t>
    </dgm:pt>
    <dgm:pt modelId="{E9C3B2B6-0CB9-43D2-8092-D8F6CABF2DB8}" type="sibTrans" cxnId="{C94F23D4-A72E-4AE3-B99F-45254CB2404F}">
      <dgm:prSet/>
      <dgm:spPr/>
      <dgm:t>
        <a:bodyPr/>
        <a:lstStyle/>
        <a:p>
          <a:endParaRPr lang="es-ES" sz="2300" b="1"/>
        </a:p>
      </dgm:t>
    </dgm:pt>
    <dgm:pt modelId="{B7A5DB4E-C664-4BFB-99A9-142F39A68F04}">
      <dgm:prSet phldrT="[Texto]" custT="1"/>
      <dgm:spPr/>
      <dgm:t>
        <a:bodyPr/>
        <a:lstStyle/>
        <a:p>
          <a:r>
            <a:rPr lang="es-ES" sz="2300" b="1" dirty="0" smtClean="0"/>
            <a:t>Puntos focales sociedad civil  </a:t>
          </a:r>
          <a:endParaRPr lang="es-ES" sz="2300" b="1" dirty="0"/>
        </a:p>
      </dgm:t>
    </dgm:pt>
    <dgm:pt modelId="{94812E19-0EEA-46F5-9A9B-566AB5D20E91}" type="parTrans" cxnId="{B23F5054-64AD-4A34-B3BE-F76C7A4DF551}">
      <dgm:prSet/>
      <dgm:spPr/>
      <dgm:t>
        <a:bodyPr/>
        <a:lstStyle/>
        <a:p>
          <a:endParaRPr lang="es-ES" sz="2300" b="1"/>
        </a:p>
      </dgm:t>
    </dgm:pt>
    <dgm:pt modelId="{618B6926-D3D6-425A-9813-DDDAC69F06B7}" type="sibTrans" cxnId="{B23F5054-64AD-4A34-B3BE-F76C7A4DF551}">
      <dgm:prSet/>
      <dgm:spPr/>
      <dgm:t>
        <a:bodyPr/>
        <a:lstStyle/>
        <a:p>
          <a:endParaRPr lang="es-ES" sz="2300" b="1"/>
        </a:p>
      </dgm:t>
    </dgm:pt>
    <dgm:pt modelId="{B525AEB9-1124-4985-B182-BA2FF037042A}">
      <dgm:prSet phldrT="[Texto]" custT="1"/>
      <dgm:spPr/>
      <dgm:t>
        <a:bodyPr/>
        <a:lstStyle/>
        <a:p>
          <a:r>
            <a:rPr lang="es-ES" sz="2300" b="1" dirty="0" smtClean="0"/>
            <a:t>Puntos focales Administraciones tributarias </a:t>
          </a:r>
          <a:endParaRPr lang="es-ES" sz="2300" b="1" dirty="0"/>
        </a:p>
      </dgm:t>
    </dgm:pt>
    <dgm:pt modelId="{7ABB7529-B623-4C8A-964A-F3D3AE7C27A4}" type="parTrans" cxnId="{660BE7ED-FDD4-4E8D-AE56-76BCBCB37DD1}">
      <dgm:prSet/>
      <dgm:spPr/>
      <dgm:t>
        <a:bodyPr/>
        <a:lstStyle/>
        <a:p>
          <a:endParaRPr lang="es-ES" sz="2300" b="1"/>
        </a:p>
      </dgm:t>
    </dgm:pt>
    <dgm:pt modelId="{95F47715-3DBF-4D53-9490-5992107FD06F}" type="sibTrans" cxnId="{660BE7ED-FDD4-4E8D-AE56-76BCBCB37DD1}">
      <dgm:prSet/>
      <dgm:spPr/>
      <dgm:t>
        <a:bodyPr/>
        <a:lstStyle/>
        <a:p>
          <a:endParaRPr lang="es-ES" sz="2300" b="1"/>
        </a:p>
      </dgm:t>
    </dgm:pt>
    <dgm:pt modelId="{0B835537-600B-4A35-8400-FB2B5BE350AF}">
      <dgm:prSet phldrT="[Texto]" custT="1"/>
      <dgm:spPr/>
      <dgm:t>
        <a:bodyPr/>
        <a:lstStyle/>
        <a:p>
          <a:r>
            <a:rPr lang="es-ES" sz="2300" b="1" dirty="0" smtClean="0"/>
            <a:t>Puntos focales gobiernos </a:t>
          </a:r>
          <a:r>
            <a:rPr lang="es-ES" sz="2300" b="1" dirty="0" err="1" smtClean="0"/>
            <a:t>subnacionales</a:t>
          </a:r>
          <a:r>
            <a:rPr lang="es-ES" sz="2300" b="1" dirty="0" smtClean="0"/>
            <a:t>  </a:t>
          </a:r>
          <a:endParaRPr lang="es-ES" sz="2300" b="1" dirty="0"/>
        </a:p>
      </dgm:t>
    </dgm:pt>
    <dgm:pt modelId="{33DE64DB-FACF-44BD-8688-7BC6F768A9F1}" type="parTrans" cxnId="{643D9CD2-7449-4960-8D83-7B8AC9CE7E3B}">
      <dgm:prSet/>
      <dgm:spPr/>
      <dgm:t>
        <a:bodyPr/>
        <a:lstStyle/>
        <a:p>
          <a:endParaRPr lang="es-ES" sz="2300" b="1"/>
        </a:p>
      </dgm:t>
    </dgm:pt>
    <dgm:pt modelId="{F76C54BE-2532-45E9-BDA2-302460704D1C}" type="sibTrans" cxnId="{643D9CD2-7449-4960-8D83-7B8AC9CE7E3B}">
      <dgm:prSet/>
      <dgm:spPr/>
      <dgm:t>
        <a:bodyPr/>
        <a:lstStyle/>
        <a:p>
          <a:endParaRPr lang="es-ES" sz="2300" b="1"/>
        </a:p>
      </dgm:t>
    </dgm:pt>
    <dgm:pt modelId="{0F79EA69-D626-4CBA-B204-B23890E3DEC5}">
      <dgm:prSet phldrT="[Texto]" custT="1"/>
      <dgm:spPr/>
      <dgm:t>
        <a:bodyPr/>
        <a:lstStyle/>
        <a:p>
          <a:r>
            <a:rPr lang="es-ES" sz="2300" b="1" dirty="0" smtClean="0"/>
            <a:t>Puntos focales Ministerios de Educación  </a:t>
          </a:r>
          <a:endParaRPr lang="es-ES" sz="2300" b="1" dirty="0"/>
        </a:p>
      </dgm:t>
    </dgm:pt>
    <dgm:pt modelId="{08BA454B-FCF8-48D6-916D-307D271D6EF3}" type="parTrans" cxnId="{D2756BAE-121E-4ACD-A823-E71C1CA9FA12}">
      <dgm:prSet/>
      <dgm:spPr/>
      <dgm:t>
        <a:bodyPr/>
        <a:lstStyle/>
        <a:p>
          <a:endParaRPr lang="es-ES" sz="2300" b="1"/>
        </a:p>
      </dgm:t>
    </dgm:pt>
    <dgm:pt modelId="{ED24FC4F-9785-497C-A1A9-2CC52B57B9A3}" type="sibTrans" cxnId="{D2756BAE-121E-4ACD-A823-E71C1CA9FA12}">
      <dgm:prSet/>
      <dgm:spPr/>
      <dgm:t>
        <a:bodyPr/>
        <a:lstStyle/>
        <a:p>
          <a:endParaRPr lang="es-ES" sz="2300" b="1"/>
        </a:p>
      </dgm:t>
    </dgm:pt>
    <dgm:pt modelId="{FD73D15B-9ED7-469F-A9D0-5C2CE583B2FB}" type="pres">
      <dgm:prSet presAssocID="{F1019D32-42C2-47D0-B2AF-D2CF5E1CEEF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90D6FCFA-1A6B-471E-B075-DF30EE45FA4B}" type="pres">
      <dgm:prSet presAssocID="{F1019D32-42C2-47D0-B2AF-D2CF5E1CEEFB}" presName="radial" presStyleCnt="0">
        <dgm:presLayoutVars>
          <dgm:animLvl val="ctr"/>
        </dgm:presLayoutVars>
      </dgm:prSet>
      <dgm:spPr/>
    </dgm:pt>
    <dgm:pt modelId="{AB34EF53-D0A7-4BDC-A5D6-E38CD9710452}" type="pres">
      <dgm:prSet presAssocID="{99AFC5C5-C232-4B6B-AF8A-765D195A93A3}" presName="centerShape" presStyleLbl="vennNode1" presStyleIdx="0" presStyleCnt="5" custScaleX="81751" custScaleY="82434"/>
      <dgm:spPr/>
      <dgm:t>
        <a:bodyPr/>
        <a:lstStyle/>
        <a:p>
          <a:endParaRPr lang="es-ES"/>
        </a:p>
      </dgm:t>
    </dgm:pt>
    <dgm:pt modelId="{86CE1270-42FB-41C1-92D0-2AD553CC8438}" type="pres">
      <dgm:prSet presAssocID="{B7A5DB4E-C664-4BFB-99A9-142F39A68F04}" presName="node" presStyleLbl="vennNode1" presStyleIdx="1" presStyleCnt="5" custScaleX="134069" custScaleY="13838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0F5A37-D204-48F3-8991-536DFDEFD648}" type="pres">
      <dgm:prSet presAssocID="{B525AEB9-1124-4985-B182-BA2FF037042A}" presName="node" presStyleLbl="vennNode1" presStyleIdx="2" presStyleCnt="5" custScaleX="154707" custScaleY="15890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72BBEF1-DB49-4A8D-885F-231015A3257A}" type="pres">
      <dgm:prSet presAssocID="{0B835537-600B-4A35-8400-FB2B5BE350AF}" presName="node" presStyleLbl="vennNode1" presStyleIdx="3" presStyleCnt="5" custScaleX="150295" custScaleY="135399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14D29B2-0EB6-428F-84CC-5948014D2B79}" type="pres">
      <dgm:prSet presAssocID="{0F79EA69-D626-4CBA-B204-B23890E3DEC5}" presName="node" presStyleLbl="vennNode1" presStyleIdx="4" presStyleCnt="5" custScaleX="141132" custScaleY="1356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4C40BCD-716A-4A45-BE16-4F272B797733}" type="presOf" srcId="{B7A5DB4E-C664-4BFB-99A9-142F39A68F04}" destId="{86CE1270-42FB-41C1-92D0-2AD553CC8438}" srcOrd="0" destOrd="0" presId="urn:microsoft.com/office/officeart/2005/8/layout/radial3"/>
    <dgm:cxn modelId="{F422C540-E17A-4868-B0C1-12F688A67743}" type="presOf" srcId="{B525AEB9-1124-4985-B182-BA2FF037042A}" destId="{FE0F5A37-D204-48F3-8991-536DFDEFD648}" srcOrd="0" destOrd="0" presId="urn:microsoft.com/office/officeart/2005/8/layout/radial3"/>
    <dgm:cxn modelId="{120C7D88-A5E8-40A3-A831-A9540620F5E4}" type="presOf" srcId="{0B835537-600B-4A35-8400-FB2B5BE350AF}" destId="{972BBEF1-DB49-4A8D-885F-231015A3257A}" srcOrd="0" destOrd="0" presId="urn:microsoft.com/office/officeart/2005/8/layout/radial3"/>
    <dgm:cxn modelId="{C94F23D4-A72E-4AE3-B99F-45254CB2404F}" srcId="{F1019D32-42C2-47D0-B2AF-D2CF5E1CEEFB}" destId="{99AFC5C5-C232-4B6B-AF8A-765D195A93A3}" srcOrd="0" destOrd="0" parTransId="{32AA8B05-8CB1-4CAA-8046-7E0E37663054}" sibTransId="{E9C3B2B6-0CB9-43D2-8092-D8F6CABF2DB8}"/>
    <dgm:cxn modelId="{C8893966-70A7-41AE-86D3-4625053AACAA}" type="presOf" srcId="{99AFC5C5-C232-4B6B-AF8A-765D195A93A3}" destId="{AB34EF53-D0A7-4BDC-A5D6-E38CD9710452}" srcOrd="0" destOrd="0" presId="urn:microsoft.com/office/officeart/2005/8/layout/radial3"/>
    <dgm:cxn modelId="{D5345741-08FD-4CA6-BA40-C133B19744E1}" type="presOf" srcId="{0F79EA69-D626-4CBA-B204-B23890E3DEC5}" destId="{514D29B2-0EB6-428F-84CC-5948014D2B79}" srcOrd="0" destOrd="0" presId="urn:microsoft.com/office/officeart/2005/8/layout/radial3"/>
    <dgm:cxn modelId="{643D9CD2-7449-4960-8D83-7B8AC9CE7E3B}" srcId="{99AFC5C5-C232-4B6B-AF8A-765D195A93A3}" destId="{0B835537-600B-4A35-8400-FB2B5BE350AF}" srcOrd="2" destOrd="0" parTransId="{33DE64DB-FACF-44BD-8688-7BC6F768A9F1}" sibTransId="{F76C54BE-2532-45E9-BDA2-302460704D1C}"/>
    <dgm:cxn modelId="{EEC8E8B5-AB93-461A-ACD4-717A250CD1DD}" type="presOf" srcId="{F1019D32-42C2-47D0-B2AF-D2CF5E1CEEFB}" destId="{FD73D15B-9ED7-469F-A9D0-5C2CE583B2FB}" srcOrd="0" destOrd="0" presId="urn:microsoft.com/office/officeart/2005/8/layout/radial3"/>
    <dgm:cxn modelId="{660BE7ED-FDD4-4E8D-AE56-76BCBCB37DD1}" srcId="{99AFC5C5-C232-4B6B-AF8A-765D195A93A3}" destId="{B525AEB9-1124-4985-B182-BA2FF037042A}" srcOrd="1" destOrd="0" parTransId="{7ABB7529-B623-4C8A-964A-F3D3AE7C27A4}" sibTransId="{95F47715-3DBF-4D53-9490-5992107FD06F}"/>
    <dgm:cxn modelId="{D2756BAE-121E-4ACD-A823-E71C1CA9FA12}" srcId="{99AFC5C5-C232-4B6B-AF8A-765D195A93A3}" destId="{0F79EA69-D626-4CBA-B204-B23890E3DEC5}" srcOrd="3" destOrd="0" parTransId="{08BA454B-FCF8-48D6-916D-307D271D6EF3}" sibTransId="{ED24FC4F-9785-497C-A1A9-2CC52B57B9A3}"/>
    <dgm:cxn modelId="{B23F5054-64AD-4A34-B3BE-F76C7A4DF551}" srcId="{99AFC5C5-C232-4B6B-AF8A-765D195A93A3}" destId="{B7A5DB4E-C664-4BFB-99A9-142F39A68F04}" srcOrd="0" destOrd="0" parTransId="{94812E19-0EEA-46F5-9A9B-566AB5D20E91}" sibTransId="{618B6926-D3D6-425A-9813-DDDAC69F06B7}"/>
    <dgm:cxn modelId="{69402221-3BF3-485F-B55C-FE3C32384C5A}" type="presParOf" srcId="{FD73D15B-9ED7-469F-A9D0-5C2CE583B2FB}" destId="{90D6FCFA-1A6B-471E-B075-DF30EE45FA4B}" srcOrd="0" destOrd="0" presId="urn:microsoft.com/office/officeart/2005/8/layout/radial3"/>
    <dgm:cxn modelId="{C52BAFFC-28A0-4F01-811D-C50F00BB58D6}" type="presParOf" srcId="{90D6FCFA-1A6B-471E-B075-DF30EE45FA4B}" destId="{AB34EF53-D0A7-4BDC-A5D6-E38CD9710452}" srcOrd="0" destOrd="0" presId="urn:microsoft.com/office/officeart/2005/8/layout/radial3"/>
    <dgm:cxn modelId="{E562C904-F66C-4AE1-8BF3-688316A9AAB3}" type="presParOf" srcId="{90D6FCFA-1A6B-471E-B075-DF30EE45FA4B}" destId="{86CE1270-42FB-41C1-92D0-2AD553CC8438}" srcOrd="1" destOrd="0" presId="urn:microsoft.com/office/officeart/2005/8/layout/radial3"/>
    <dgm:cxn modelId="{95AECC32-633C-4A47-BA58-8D25F378EF15}" type="presParOf" srcId="{90D6FCFA-1A6B-471E-B075-DF30EE45FA4B}" destId="{FE0F5A37-D204-48F3-8991-536DFDEFD648}" srcOrd="2" destOrd="0" presId="urn:microsoft.com/office/officeart/2005/8/layout/radial3"/>
    <dgm:cxn modelId="{36D4F4CA-708D-4440-B454-3B5C92A72BAB}" type="presParOf" srcId="{90D6FCFA-1A6B-471E-B075-DF30EE45FA4B}" destId="{972BBEF1-DB49-4A8D-885F-231015A3257A}" srcOrd="3" destOrd="0" presId="urn:microsoft.com/office/officeart/2005/8/layout/radial3"/>
    <dgm:cxn modelId="{0B566444-092B-4858-8A9F-F83275244F8F}" type="presParOf" srcId="{90D6FCFA-1A6B-471E-B075-DF30EE45FA4B}" destId="{514D29B2-0EB6-428F-84CC-5948014D2B7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7C382-5D98-4FF4-94C8-CCF0F0B6C4A6}" type="datetimeFigureOut">
              <a:rPr lang="es-ES_tradnl" smtClean="0"/>
              <a:t>27/07/2015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223375"/>
            <a:ext cx="2982913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7313" y="9223375"/>
            <a:ext cx="2982912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28CF5-36CC-4F86-86DC-C8A06567660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3800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869" cy="486081"/>
          </a:xfrm>
          <a:prstGeom prst="rect">
            <a:avLst/>
          </a:prstGeom>
        </p:spPr>
        <p:txBody>
          <a:bodyPr vert="horz" lIns="91450" tIns="45725" rIns="91450" bIns="45725" rtlCol="0"/>
          <a:lstStyle>
            <a:lvl1pPr algn="l">
              <a:defRPr sz="120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7337" y="0"/>
            <a:ext cx="2982869" cy="486081"/>
          </a:xfrm>
          <a:prstGeom prst="rect">
            <a:avLst/>
          </a:prstGeom>
        </p:spPr>
        <p:txBody>
          <a:bodyPr vert="horz" lIns="91450" tIns="45725" rIns="91450" bIns="45725" rtlCol="0"/>
          <a:lstStyle>
            <a:lvl1pPr algn="r">
              <a:defRPr sz="1200" smtClean="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fld id="{710031FD-6B1A-425B-9C7C-FDB90188B8F4}" type="datetimeFigureOut">
              <a:rPr lang="es-ES"/>
              <a:pPr>
                <a:defRPr/>
              </a:pPr>
              <a:t>27/07/2015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728663"/>
            <a:ext cx="4856163" cy="3641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0" tIns="45725" rIns="91450" bIns="45725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7861" y="4612329"/>
            <a:ext cx="5506093" cy="4370065"/>
          </a:xfrm>
          <a:prstGeom prst="rect">
            <a:avLst/>
          </a:prstGeom>
        </p:spPr>
        <p:txBody>
          <a:bodyPr vert="horz" lIns="91450" tIns="45725" rIns="91450" bIns="45725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223105"/>
            <a:ext cx="2982869" cy="486080"/>
          </a:xfrm>
          <a:prstGeom prst="rect">
            <a:avLst/>
          </a:prstGeom>
        </p:spPr>
        <p:txBody>
          <a:bodyPr vert="horz" lIns="91450" tIns="45725" rIns="91450" bIns="45725" rtlCol="0" anchor="b"/>
          <a:lstStyle>
            <a:lvl1pPr algn="l">
              <a:defRPr sz="120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7337" y="9223105"/>
            <a:ext cx="2982869" cy="486080"/>
          </a:xfrm>
          <a:prstGeom prst="rect">
            <a:avLst/>
          </a:prstGeom>
        </p:spPr>
        <p:txBody>
          <a:bodyPr vert="horz" lIns="91450" tIns="45725" rIns="91450" bIns="45725" rtlCol="0" anchor="b"/>
          <a:lstStyle>
            <a:lvl1pPr algn="r">
              <a:defRPr sz="1200" smtClean="0"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1pPr>
          </a:lstStyle>
          <a:p>
            <a:pPr>
              <a:defRPr/>
            </a:pPr>
            <a:fld id="{E7F757CA-4EAD-47B5-BDF8-C940A593534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522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69938" indent="-295275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84275" indent="-236538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58938" indent="-236538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132013" indent="-236538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892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30464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5036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960813" indent="-236538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B5FA0BD5-97AC-4DF0-9229-DC653FFD6CF1}" type="slidenum">
              <a:rPr lang="es-ES" sz="1200"/>
              <a:pPr algn="r" eaLnBrk="1" hangingPunct="1"/>
              <a:t>1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271692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943944" y="9021218"/>
            <a:ext cx="3021441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05" tIns="45052" rIns="90105" bIns="45052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0F3A5D-4CCC-4DA7-AA64-90E256556DDF}" type="slidenum">
              <a:rPr lang="es-ES" altLang="es-ES_tradnl"/>
              <a:pPr algn="r" eaLnBrk="1" hangingPunct="1">
                <a:spcBef>
                  <a:spcPct val="0"/>
                </a:spcBef>
              </a:pPr>
              <a:t>10</a:t>
            </a:fld>
            <a:endParaRPr lang="es-ES" altLang="es-ES_tradnl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761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3943944" y="9021218"/>
            <a:ext cx="3021441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05" tIns="45052" rIns="90105" bIns="45052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D3DB62-97A8-446C-85D3-592E6F1704D9}" type="slidenum">
              <a:rPr lang="es-ES" altLang="es-ES_tradnl"/>
              <a:pPr algn="r" eaLnBrk="1" hangingPunct="1">
                <a:spcBef>
                  <a:spcPct val="0"/>
                </a:spcBef>
              </a:pPr>
              <a:t>11</a:t>
            </a:fld>
            <a:endParaRPr lang="es-ES" altLang="es-ES_tradnl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08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943944" y="9021218"/>
            <a:ext cx="3021441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05" tIns="45052" rIns="90105" bIns="45052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51032A-4519-45D7-9D1E-350CD10D804C}" type="slidenum">
              <a:rPr lang="es-ES" altLang="es-ES_tradnl"/>
              <a:pPr algn="r" eaLnBrk="1" hangingPunct="1">
                <a:spcBef>
                  <a:spcPct val="0"/>
                </a:spcBef>
              </a:pPr>
              <a:t>12</a:t>
            </a:fld>
            <a:endParaRPr lang="es-ES" altLang="es-ES_tradnl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31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945552" y="9021218"/>
            <a:ext cx="3019833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2" tIns="46519" rIns="93042" bIns="46519" anchor="b"/>
          <a:lstStyle>
            <a:lvl1pPr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7280D3-A6ED-4B10-ACDE-D4B3D7751929}" type="slidenum">
              <a:rPr lang="es-ES" altLang="es-ES_tradnl" sz="1100"/>
              <a:pPr algn="r" eaLnBrk="1" hangingPunct="1">
                <a:spcBef>
                  <a:spcPct val="0"/>
                </a:spcBef>
              </a:pPr>
              <a:t>13</a:t>
            </a:fld>
            <a:endParaRPr lang="es-ES" altLang="es-ES_tradnl" sz="11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7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945552" y="9021218"/>
            <a:ext cx="3019833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2" tIns="46519" rIns="93042" bIns="46519" anchor="b"/>
          <a:lstStyle>
            <a:lvl1pPr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7280D3-A6ED-4B10-ACDE-D4B3D7751929}" type="slidenum">
              <a:rPr lang="es-ES" altLang="es-ES_tradnl" sz="1100"/>
              <a:pPr algn="r" eaLnBrk="1" hangingPunct="1">
                <a:spcBef>
                  <a:spcPct val="0"/>
                </a:spcBef>
              </a:pPr>
              <a:t>14</a:t>
            </a:fld>
            <a:endParaRPr lang="es-ES" altLang="es-ES_tradnl" sz="11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46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B7ED4741-149D-43DA-9DA6-AC56441600CA}" type="slidenum">
              <a:rPr lang="es-ES" sz="1200"/>
              <a:pPr algn="r" eaLnBrk="1" hangingPunct="1"/>
              <a:t>15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42100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FF2E511-E9A8-4488-A86B-6B016190FA49}" type="slidenum">
              <a:rPr lang="es-ES" sz="1200"/>
              <a:pPr algn="r" eaLnBrk="1" hangingPunct="1"/>
              <a:t>16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4082071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76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FF2E511-E9A8-4488-A86B-6B016190FA49}" type="slidenum">
              <a:rPr lang="es-ES" sz="1200"/>
              <a:pPr algn="r" eaLnBrk="1" hangingPunct="1"/>
              <a:t>18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534219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9ABE80-D2E3-42E0-8FD6-4E1DFB8293AC}" type="slidenum">
              <a:rPr lang="es-ES" altLang="es-ES_tradnl" smtClean="0"/>
              <a:pPr eaLnBrk="1" hangingPunct="1"/>
              <a:t>19</a:t>
            </a:fld>
            <a:endParaRPr lang="es-ES" altLang="es-ES_tradnl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236505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943944" y="9021218"/>
            <a:ext cx="3021441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20" tIns="46708" rIns="93420" bIns="46708" anchor="b"/>
          <a:lstStyle>
            <a:lvl1pPr defTabSz="890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0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0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0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05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0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0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0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05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D9FD2E-AD67-451B-9447-CB4960DF282B}" type="slidenum">
              <a:rPr lang="es-ES" altLang="es-ES_tradnl"/>
              <a:pPr algn="r" eaLnBrk="1" hangingPunct="1">
                <a:spcBef>
                  <a:spcPct val="0"/>
                </a:spcBef>
              </a:pPr>
              <a:t>2</a:t>
            </a:fld>
            <a:endParaRPr lang="es-ES" altLang="es-ES_tradnl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09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7284878-F102-418A-BA3B-199BACB5B72A}" type="slidenum">
              <a:rPr lang="es-ES" sz="1200"/>
              <a:pPr algn="r" eaLnBrk="1" hangingPunct="1"/>
              <a:t>20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019545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011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49664" y="9426817"/>
            <a:ext cx="2946443" cy="4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22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4538"/>
            <a:ext cx="4964113" cy="3724275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84" y="4712597"/>
            <a:ext cx="5439707" cy="446917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38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A0B75-B0C1-455A-83D1-37E881F72F32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80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24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8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25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8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26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8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27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8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28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81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63E77-BC6F-43DC-9A4D-AC440BCB707E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56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3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8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58FAB9F-D705-4663-A72D-998E27EA223A}" type="slidenum">
              <a:rPr lang="es-ES" sz="1200"/>
              <a:pPr algn="r" eaLnBrk="1" hangingPunct="1"/>
              <a:t>30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178042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186" tIns="43093" rIns="86186" bIns="43093" anchor="b"/>
          <a:lstStyle>
            <a:lvl1pPr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60425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CBB875D-2F79-483D-B4EA-5F18647C8F01}" type="slidenum">
              <a:rPr lang="es-ES" sz="1100"/>
              <a:pPr algn="r" eaLnBrk="1" hangingPunct="1"/>
              <a:t>31</a:t>
            </a:fld>
            <a:endParaRPr lang="es-E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9650" y="728663"/>
            <a:ext cx="4857750" cy="3643312"/>
          </a:xfrm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610100"/>
            <a:ext cx="5507037" cy="437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186" tIns="43093" rIns="86186" bIns="43093"/>
          <a:lstStyle/>
          <a:p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281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58FAB9F-D705-4663-A72D-998E27EA223A}" type="slidenum">
              <a:rPr lang="es-ES" sz="1200"/>
              <a:pPr algn="r" eaLnBrk="1" hangingPunct="1"/>
              <a:t>32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780531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97313" y="9221788"/>
            <a:ext cx="29829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671" tIns="46335" rIns="92671" bIns="46335" anchor="b"/>
          <a:lstStyle/>
          <a:p>
            <a:pPr defTabSz="892175"/>
            <a:fld id="{48CA3BDE-C978-4969-A897-2417229E91C2}" type="slidenum">
              <a:rPr lang="es-ES" sz="1100"/>
              <a:pPr defTabSz="892175"/>
              <a:t>33</a:t>
            </a:fld>
            <a:endParaRPr lang="es-ES" sz="11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70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58FAB9F-D705-4663-A72D-998E27EA223A}" type="slidenum">
              <a:rPr lang="es-ES" sz="1200"/>
              <a:pPr algn="r" eaLnBrk="1" hangingPunct="1"/>
              <a:t>4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31695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943944" y="9021218"/>
            <a:ext cx="3021441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05" tIns="45052" rIns="90105" bIns="450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B983A7-0F04-4695-AF41-22B1ADABAD5F}" type="slidenum">
              <a:rPr lang="es-ES" altLang="es-ES_tradnl"/>
              <a:pPr algn="r" eaLnBrk="1" hangingPunct="1">
                <a:spcBef>
                  <a:spcPct val="0"/>
                </a:spcBef>
              </a:pPr>
              <a:t>5</a:t>
            </a:fld>
            <a:endParaRPr lang="es-ES" altLang="es-ES_tradnl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2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943944" y="9021218"/>
            <a:ext cx="3021441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05" tIns="45052" rIns="90105" bIns="450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B983A7-0F04-4695-AF41-22B1ADABAD5F}" type="slidenum">
              <a:rPr lang="es-ES" altLang="es-ES_tradnl"/>
              <a:pPr algn="r" eaLnBrk="1" hangingPunct="1">
                <a:spcBef>
                  <a:spcPct val="0"/>
                </a:spcBef>
              </a:pPr>
              <a:t>6</a:t>
            </a:fld>
            <a:endParaRPr lang="es-ES" altLang="es-ES_tradnl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25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 comunicación gira en</a:t>
            </a:r>
            <a:r>
              <a:rPr lang="es-ES" baseline="0" dirty="0" smtClean="0"/>
              <a:t> torno a la web, aunque no es el único elemento.</a:t>
            </a:r>
            <a:endParaRPr lang="es-ES" dirty="0" smtClean="0"/>
          </a:p>
          <a:p>
            <a:r>
              <a:rPr lang="es-ES" dirty="0" smtClean="0"/>
              <a:t>Objetivos:</a:t>
            </a:r>
          </a:p>
          <a:p>
            <a:pPr marL="165415" indent="-165415">
              <a:buFontTx/>
              <a:buChar char="-"/>
            </a:pPr>
            <a:r>
              <a:rPr lang="es-ES" dirty="0" smtClean="0"/>
              <a:t>Mostrar</a:t>
            </a:r>
            <a:r>
              <a:rPr lang="es-ES" baseline="0" dirty="0" smtClean="0"/>
              <a:t> resultados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Buena imagen del Programa ante todos los actores, principalmente Comisión Europea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Mostrar capacidad de la institución para programas y proyectos internacionales</a:t>
            </a:r>
          </a:p>
          <a:p>
            <a:r>
              <a:rPr lang="es-ES" baseline="0" dirty="0" smtClean="0"/>
              <a:t>Qué hacemos?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Difusión a través de 81 vídeos, 2 revistas, 2 encuentros… y redes sociales. Algunos datos: ver revista; </a:t>
            </a:r>
          </a:p>
          <a:p>
            <a:r>
              <a:rPr lang="es-ES" baseline="0" dirty="0" smtClean="0"/>
              <a:t>Quienes somos?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Comunicación es un elemento transversal del programa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Todos participan de la comunicación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En FIIAPP, dirección, técnicas, equipo multidisciplinar de gestión del conocimiento/comunicación e incluso administración, participan con opiniones y toma de decisiones en qué y como debemos contar lo que hacemos. Eso hace el trabajo más consensuado, y más sencillo.</a:t>
            </a:r>
          </a:p>
          <a:p>
            <a:r>
              <a:rPr lang="es-ES" baseline="0" dirty="0" smtClean="0"/>
              <a:t>Perspectivas:</a:t>
            </a:r>
          </a:p>
          <a:p>
            <a:pPr marL="165415" indent="-165415">
              <a:buFontTx/>
              <a:buChar char="-"/>
            </a:pPr>
            <a:r>
              <a:rPr lang="es-ES" baseline="0" dirty="0" smtClean="0"/>
              <a:t>Dejar huella. Para un programa que es un modelo novedoso de cooperación. Pensar en productos que nos recuerden. Más a medio plazo. Comunicación crece mientras el programa se apaga lentamente.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CF12B-4920-4875-940D-AC25E8EAF849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464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algn="r" eaLnBrk="1" hangingPunct="1"/>
            <a:fld id="{858FAB9F-D705-4663-A72D-998E27EA223A}" type="slidenum">
              <a:rPr lang="es-ES" sz="1200"/>
              <a:pPr algn="r" eaLnBrk="1" hangingPunct="1"/>
              <a:t>8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209615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945552" y="9021218"/>
            <a:ext cx="3019833" cy="4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2" tIns="46519" rIns="93042" bIns="46519" anchor="b"/>
          <a:lstStyle>
            <a:lvl1pPr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7280D3-A6ED-4B10-ACDE-D4B3D7751929}" type="slidenum">
              <a:rPr lang="es-ES" altLang="es-ES_tradnl" sz="1100"/>
              <a:pPr algn="r" eaLnBrk="1" hangingPunct="1">
                <a:spcBef>
                  <a:spcPct val="0"/>
                </a:spcBef>
              </a:pPr>
              <a:t>9</a:t>
            </a:fld>
            <a:endParaRPr lang="es-ES" altLang="es-ES_tradnl" sz="11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105" tIns="45052" rIns="90105" bIns="45052"/>
          <a:lstStyle/>
          <a:p>
            <a:pPr eaLnBrk="1" hangingPunct="1"/>
            <a:endParaRPr lang="es-ES_tradnl" altLang="es-ES_trad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46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97B9-AAB7-4E1C-B2C1-99AAF995D0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7292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62D8D-9186-4A1F-A74B-9E8A1FCAE5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9414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27F43-A916-45E2-A3C2-CF88D0EE17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236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B281E-952B-410A-9968-A137F20B92A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822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6317-AA84-4985-93E7-8250361839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064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164D7-A43A-48FC-8001-6C1C33C451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005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92311-B19C-4647-8DB1-D340C8B539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269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58EB5-38D0-4790-914C-1B070D4DEF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179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86B5A-1D64-4659-8201-0C023601CE4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107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5085A-36FB-4E49-82CC-D868DF1E717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1686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5FDC-B416-4EEA-9546-1BEA9989C6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60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>
                <a:sym typeface="Gill Sans MT" charset="0"/>
              </a:rPr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93D4D-006F-4BFC-8273-8776EB7441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936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7350"/>
            <a:ext cx="1300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2"/>
          <p:cNvSpPr>
            <a:spLocks noChangeShapeType="1"/>
          </p:cNvSpPr>
          <p:nvPr/>
        </p:nvSpPr>
        <p:spPr bwMode="auto">
          <a:xfrm rot="10800000" flipH="1">
            <a:off x="635000" y="1839913"/>
            <a:ext cx="11734800" cy="1587"/>
          </a:xfrm>
          <a:prstGeom prst="line">
            <a:avLst/>
          </a:prstGeom>
          <a:noFill/>
          <a:ln w="12700">
            <a:solidFill>
              <a:srgbClr val="A7AA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43650" y="9326563"/>
            <a:ext cx="317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rgbClr val="0D4C92"/>
                </a:solidFill>
                <a:latin typeface="+mj-lt"/>
                <a:ea typeface="Gill Sans" charset="0"/>
                <a:cs typeface="Gill Sans" charset="0"/>
                <a:sym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+mj-lt"/>
              </a:defRPr>
            </a:lvl2pPr>
            <a:lvl3pPr algn="l">
              <a:defRPr sz="1200">
                <a:solidFill>
                  <a:schemeClr val="tx1"/>
                </a:solidFill>
                <a:latin typeface="+mj-lt"/>
              </a:defRPr>
            </a:lvl3pPr>
            <a:lvl4pPr algn="l">
              <a:defRPr sz="1200">
                <a:solidFill>
                  <a:schemeClr val="tx1"/>
                </a:solidFill>
                <a:latin typeface="+mj-lt"/>
              </a:defRPr>
            </a:lvl4pPr>
            <a:lvl5pPr algn="l">
              <a:defRPr sz="1200">
                <a:solidFill>
                  <a:schemeClr val="tx1"/>
                </a:solidFill>
                <a:latin typeface="+mj-lt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j-lt"/>
              </a:defRPr>
            </a:lvl9pPr>
          </a:lstStyle>
          <a:p>
            <a:pPr>
              <a:defRPr/>
            </a:pPr>
            <a:fld id="{FBE8302B-DF40-45DA-AA7B-0461F89589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+mj-lt"/>
          <a:ea typeface="+mj-ea"/>
          <a:cs typeface="+mj-cs"/>
          <a:sym typeface="Gill 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10800">
          <a:solidFill>
            <a:srgbClr val="707272"/>
          </a:solidFill>
          <a:latin typeface="Gill Sans" charset="0"/>
          <a:ea typeface="小塚ゴシック Pr6N EL" charset="0"/>
          <a:cs typeface="小塚ゴシック Pr6N EL" charset="0"/>
          <a:sym typeface="Gill Sans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  <a:sym typeface="Gill Sans MT" pitchFamily="34" charset="0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7AAAB"/>
          </a:solidFill>
          <a:latin typeface="+mn-lt"/>
          <a:ea typeface="+mn-ea"/>
          <a:cs typeface="+mn-cs"/>
          <a:sym typeface="Gill Sans MT" charset="0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europa.eu.int/comm/europeaid/index_es.htm" TargetMode="External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31.jpeg"/><Relationship Id="rId4" Type="http://schemas.openxmlformats.org/officeDocument/2006/relationships/image" Target="../media/image62.jpeg"/><Relationship Id="rId9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jpeg"/><Relationship Id="rId5" Type="http://schemas.openxmlformats.org/officeDocument/2006/relationships/diagramData" Target="../diagrams/data2.xml"/><Relationship Id="rId10" Type="http://schemas.openxmlformats.org/officeDocument/2006/relationships/hyperlink" Target="http://stellae.usc.es/red/file/view/25702/la-voz-del-alumnado" TargetMode="External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08" y="2672160"/>
            <a:ext cx="5867375" cy="5426425"/>
          </a:xfrm>
          <a:prstGeom prst="rect">
            <a:avLst/>
          </a:prstGeom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-358775"/>
            <a:ext cx="2619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>
            <a:spAutoFit/>
          </a:bodyPr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642938" y="308174"/>
            <a:ext cx="12361862" cy="1663445"/>
          </a:xfrm>
          <a:prstGeom prst="rect">
            <a:avLst/>
          </a:prstGeom>
        </p:spPr>
        <p:txBody>
          <a:bodyPr lIns="92878" tIns="46439" rIns="92878" bIns="46439">
            <a:spAutoFit/>
          </a:bodyPr>
          <a:lstStyle/>
          <a:p>
            <a:pPr marL="406345" indent="-406345" algn="ctr">
              <a:defRPr/>
            </a:pPr>
            <a:endParaRPr lang="es-ES" sz="4600" b="1" dirty="0" smtClean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endParaRPr lang="es-ES" sz="1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r>
              <a:rPr lang="es-ES" sz="4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Lanzamiento de la Red de Educación Fiscal </a:t>
            </a:r>
            <a:endParaRPr lang="es-ES" sz="4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173808" y="5188107"/>
            <a:ext cx="174259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000" b="1" dirty="0" smtClean="0">
                <a:latin typeface="Gill Sans MT" panose="020B0502020104020203" pitchFamily="34" charset="0"/>
              </a:rPr>
              <a:t>Borja Díaz </a:t>
            </a:r>
            <a:r>
              <a:rPr lang="es-ES_tradnl" sz="3000" b="1" dirty="0" err="1" smtClean="0">
                <a:latin typeface="Gill Sans MT" panose="020B0502020104020203" pitchFamily="34" charset="0"/>
              </a:rPr>
              <a:t>Rivillas</a:t>
            </a:r>
            <a:endParaRPr lang="es-ES_tradnl" sz="3000" b="1" dirty="0">
              <a:latin typeface="Gill Sans MT" panose="020B0502020104020203" pitchFamily="34" charset="0"/>
            </a:endParaRPr>
          </a:p>
          <a:p>
            <a:pPr algn="ctr"/>
            <a:r>
              <a:rPr lang="es-ES_tradnl" sz="3000" b="1" dirty="0" smtClean="0">
                <a:latin typeface="Gill Sans MT" panose="020B0502020104020203" pitchFamily="34" charset="0"/>
              </a:rPr>
              <a:t>Responsable de Educación Fiscal</a:t>
            </a:r>
          </a:p>
          <a:p>
            <a:pPr algn="ctr"/>
            <a:r>
              <a:rPr lang="es-ES_tradnl" sz="3000" dirty="0" smtClean="0">
                <a:latin typeface="Gill Sans MT" panose="020B0502020104020203" pitchFamily="34" charset="0"/>
              </a:rPr>
              <a:t>FIIAPP/</a:t>
            </a:r>
            <a:r>
              <a:rPr lang="es-ES_tradnl" sz="3000" dirty="0" err="1" smtClean="0">
                <a:latin typeface="Gill Sans MT" panose="020B0502020104020203" pitchFamily="34" charset="0"/>
              </a:rPr>
              <a:t>EUROsociAL</a:t>
            </a:r>
            <a:endParaRPr lang="es-ES_tradnl" sz="3000" dirty="0" smtClean="0">
              <a:latin typeface="Gill Sans MT" panose="020B0502020104020203" pitchFamily="34" charset="0"/>
            </a:endParaRPr>
          </a:p>
          <a:p>
            <a:pPr algn="ctr"/>
            <a:endParaRPr lang="es-ES_tradnl" sz="3000" dirty="0">
              <a:latin typeface="Gill Sans MT" panose="020B0502020104020203" pitchFamily="34" charset="0"/>
            </a:endParaRPr>
          </a:p>
          <a:p>
            <a:pPr algn="ctr"/>
            <a:r>
              <a:rPr lang="es-ES_tradnl" sz="3000" b="1" dirty="0" smtClean="0">
                <a:latin typeface="Gill Sans MT" panose="020B0502020104020203" pitchFamily="34" charset="0"/>
              </a:rPr>
              <a:t>Secretaría temporal de la Red </a:t>
            </a:r>
            <a:endParaRPr lang="es-ES_tradnl" sz="3000" b="1" dirty="0">
              <a:latin typeface="Gill Sans MT" panose="020B0502020104020203" pitchFamily="34" charset="0"/>
            </a:endParaRPr>
          </a:p>
        </p:txBody>
      </p:sp>
      <p:pic>
        <p:nvPicPr>
          <p:cNvPr id="8" name="7 Imagen" descr="image00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80" y="8117160"/>
            <a:ext cx="9001000" cy="1079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www.injuve.es/sites/default/files/2015/03/noticias/2015%20europeo%20desarroll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552" y="2212504"/>
            <a:ext cx="4706888" cy="20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6"/>
          <p:cNvSpPr>
            <a:spLocks noChangeArrowheads="1"/>
          </p:cNvSpPr>
          <p:nvPr/>
        </p:nvSpPr>
        <p:spPr bwMode="auto">
          <a:xfrm>
            <a:off x="12742115" y="62488"/>
            <a:ext cx="262685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1" tIns="65021" rIns="130041" bIns="65021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6259" name="Rectangle 17"/>
          <p:cNvSpPr>
            <a:spLocks noChangeArrowheads="1"/>
          </p:cNvSpPr>
          <p:nvPr/>
        </p:nvSpPr>
        <p:spPr bwMode="auto">
          <a:xfrm>
            <a:off x="12690882" y="1321830"/>
            <a:ext cx="313918" cy="35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1" tIns="65021" rIns="130041" bIns="65021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_tradnl" sz="1422">
                <a:cs typeface="Times New Roman" panose="02020603050405020304" pitchFamily="18" charset="0"/>
              </a:rPr>
              <a:t> </a:t>
            </a:r>
            <a:endParaRPr lang="es-ES" altLang="es-ES_tradnl" sz="2560"/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1364827" y="8877250"/>
            <a:ext cx="284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_tradnl" sz="2560" b="1" dirty="0"/>
              <a:t>El Salvador     </a:t>
            </a:r>
            <a:endParaRPr lang="es-ES" altLang="es-ES_tradnl" sz="2560" b="1" dirty="0"/>
          </a:p>
        </p:txBody>
      </p:sp>
      <p:pic>
        <p:nvPicPr>
          <p:cNvPr id="96261" name="Picture 6" descr="http://educa.hacienda.go.cr:8080/costarica_prod/uploads/paginas/DSC09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80" y="5307703"/>
            <a:ext cx="4660053" cy="35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3 Imagen" descr="Barc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00" y="1884803"/>
            <a:ext cx="4175680" cy="31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Text Box 9"/>
          <p:cNvSpPr txBox="1">
            <a:spLocks noChangeArrowheads="1"/>
          </p:cNvSpPr>
          <p:nvPr/>
        </p:nvSpPr>
        <p:spPr bwMode="auto">
          <a:xfrm>
            <a:off x="5367640" y="5036435"/>
            <a:ext cx="284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_tradnl" sz="2560" b="1" dirty="0"/>
              <a:t>Argentina      </a:t>
            </a:r>
            <a:endParaRPr lang="es-ES" altLang="es-ES_tradnl" sz="2560" b="1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860683" y="526162"/>
            <a:ext cx="14630400" cy="2291644"/>
          </a:xfrm>
          <a:prstGeom prst="rect">
            <a:avLst/>
          </a:prstGeom>
        </p:spPr>
        <p:txBody>
          <a:bodyPr lIns="130041" tIns="65021" rIns="130041" bIns="6502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s-ES_tradnl" sz="3556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s-ES_tradnl" sz="3556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s-ES" sz="3200" b="1" dirty="0">
                <a:solidFill>
                  <a:schemeClr val="accent2"/>
                </a:solidFill>
                <a:latin typeface="+mn-lt"/>
              </a:rPr>
              <a:t>Red: </a:t>
            </a:r>
            <a:r>
              <a:rPr lang="es-ES" sz="3200" b="1" dirty="0" err="1">
                <a:solidFill>
                  <a:schemeClr val="accent2"/>
                </a:solidFill>
                <a:latin typeface="+mn-lt"/>
                <a:cs typeface="Arial" pitchFamily="34" charset="0"/>
              </a:rPr>
              <a:t>r</a:t>
            </a:r>
            <a:r>
              <a:rPr lang="es-ES" sz="3200" b="1" dirty="0" err="1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egionaliz</a:t>
            </a:r>
            <a:r>
              <a:rPr lang="es-ES_tradnl" sz="3200" b="1" dirty="0" err="1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ación</a:t>
            </a:r>
            <a:r>
              <a:rPr lang="es-ES" sz="3200" b="1" dirty="0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 de </a:t>
            </a:r>
            <a:r>
              <a:rPr lang="es-ES" sz="3200" b="1" dirty="0" err="1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experi</a:t>
            </a:r>
            <a:r>
              <a:rPr lang="es-ES_tradnl" sz="3200" b="1" dirty="0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e</a:t>
            </a:r>
            <a:r>
              <a:rPr lang="es-ES" sz="3200" b="1" dirty="0" err="1" smtClean="0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ncias</a:t>
            </a:r>
            <a:r>
              <a:rPr lang="es-ES" sz="3200" b="1" dirty="0" smtClean="0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 con apoyo de </a:t>
            </a:r>
            <a:r>
              <a:rPr lang="es-ES" sz="3200" b="1" dirty="0" err="1" smtClean="0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EUROsociAL</a:t>
            </a:r>
            <a:r>
              <a:rPr lang="es-ES" sz="3200" b="1" dirty="0" smtClean="0">
                <a:solidFill>
                  <a:schemeClr val="accent2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es-ES" sz="3982" b="1" dirty="0">
                <a:latin typeface="Gill Sans MT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s-ES" sz="3982" b="1" dirty="0">
                <a:latin typeface="Gill Sans MT" pitchFamily="34" charset="0"/>
                <a:ea typeface="Times New Roman" pitchFamily="18" charset="0"/>
                <a:cs typeface="Arial" pitchFamily="34" charset="0"/>
              </a:rPr>
            </a:br>
            <a:r>
              <a:rPr lang="es-ES_tradnl" sz="3982" b="1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s-ES_tradnl" sz="3982" b="1" dirty="0">
                <a:solidFill>
                  <a:schemeClr val="tx1"/>
                </a:solidFill>
                <a:cs typeface="Arial" pitchFamily="34" charset="0"/>
              </a:rPr>
            </a:br>
            <a:endParaRPr lang="es-ES" sz="4551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96266" name="Picture 2" descr="C:\Users\Borja\AppData\Local\Microsoft\Windows\Temporary Internet Files\Low\Content.IE5\0EOJQDIR\DSC0798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5" y="5298673"/>
            <a:ext cx="4770685" cy="357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060515" y="8877250"/>
            <a:ext cx="284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ES_tradnl" sz="2560" b="1" dirty="0" smtClean="0"/>
              <a:t>Costa Rica </a:t>
            </a:r>
            <a:endParaRPr lang="es-ES" altLang="es-ES_tradnl" sz="2560" b="1" dirty="0"/>
          </a:p>
        </p:txBody>
      </p:sp>
    </p:spTree>
    <p:extLst>
      <p:ext uri="{BB962C8B-B14F-4D97-AF65-F5344CB8AC3E}">
        <p14:creationId xmlns:p14="http://schemas.microsoft.com/office/powerpoint/2010/main" val="287490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62187" y="2009423"/>
            <a:ext cx="11776569" cy="213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1" tIns="65021" rIns="130041" bIns="65021" anchor="ctr"/>
          <a:lstStyle/>
          <a:p>
            <a:pPr algn="ctr">
              <a:defRPr/>
            </a:pP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844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sz="256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/>
            </a:r>
            <a:br>
              <a:rPr lang="en-GB" sz="256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en-GB" sz="2844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95235" name="Rectangle 16"/>
          <p:cNvSpPr>
            <a:spLocks noChangeArrowheads="1"/>
          </p:cNvSpPr>
          <p:nvPr/>
        </p:nvSpPr>
        <p:spPr bwMode="auto">
          <a:xfrm>
            <a:off x="12742115" y="62488"/>
            <a:ext cx="262685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1" tIns="65021" rIns="130041" bIns="65021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5236" name="Rectangle 17"/>
          <p:cNvSpPr>
            <a:spLocks noChangeArrowheads="1"/>
          </p:cNvSpPr>
          <p:nvPr/>
        </p:nvSpPr>
        <p:spPr bwMode="auto">
          <a:xfrm>
            <a:off x="12690882" y="1321830"/>
            <a:ext cx="313918" cy="35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1" tIns="65021" rIns="130041" bIns="65021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tabLst>
                <a:tab pos="2805113" algn="ctr"/>
                <a:tab pos="561022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_tradnl" sz="1422">
                <a:cs typeface="Times New Roman" panose="02020603050405020304" pitchFamily="18" charset="0"/>
              </a:rPr>
              <a:t> </a:t>
            </a:r>
            <a:endParaRPr lang="es-ES" altLang="es-ES_tradnl" sz="2560"/>
          </a:p>
        </p:txBody>
      </p:sp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9" y="2032001"/>
            <a:ext cx="5504462" cy="302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1165014" y="9092073"/>
            <a:ext cx="11684001" cy="48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_tradnl" sz="2276" b="1" dirty="0"/>
              <a:t>Argentina, El Salvador, Costa Rica, Paraguay, Chile, </a:t>
            </a:r>
            <a:r>
              <a:rPr lang="es-ES_tradnl" altLang="es-ES_tradnl" sz="2276" b="1" dirty="0" smtClean="0"/>
              <a:t>Perú y </a:t>
            </a:r>
            <a:r>
              <a:rPr lang="es-ES_tradnl" altLang="es-ES_tradnl" sz="2276" b="1" dirty="0"/>
              <a:t>Ecuador     </a:t>
            </a:r>
            <a:endParaRPr lang="es-ES" altLang="es-ES_tradnl" sz="2276" b="1" dirty="0"/>
          </a:p>
        </p:txBody>
      </p:sp>
      <p:pic>
        <p:nvPicPr>
          <p:cNvPr id="9523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8" y="1919112"/>
            <a:ext cx="4775199" cy="325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059" y="5285459"/>
            <a:ext cx="4917440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5" y="5262881"/>
            <a:ext cx="5520266" cy="377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-860683" y="526162"/>
            <a:ext cx="14630400" cy="2291644"/>
          </a:xfrm>
          <a:prstGeom prst="rect">
            <a:avLst/>
          </a:prstGeom>
        </p:spPr>
        <p:txBody>
          <a:bodyPr lIns="130041" tIns="65021" rIns="130041" bIns="6502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s-ES_tradnl" sz="3556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s-ES_tradnl" sz="3556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s-ES" sz="3200" b="1" dirty="0">
                <a:solidFill>
                  <a:schemeClr val="tx1"/>
                </a:solidFill>
                <a:latin typeface="+mn-lt"/>
              </a:rPr>
              <a:t>Red: </a:t>
            </a:r>
            <a:r>
              <a:rPr lang="es-ES" sz="32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r</a:t>
            </a:r>
            <a:r>
              <a:rPr lang="es-ES" sz="3200" b="1" dirty="0" err="1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egionaliz</a:t>
            </a:r>
            <a:r>
              <a:rPr lang="es-ES_tradnl" sz="3200" b="1" dirty="0" err="1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ación</a:t>
            </a:r>
            <a:r>
              <a:rPr lang="es-ES" sz="3200" b="1" dirty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 de </a:t>
            </a:r>
            <a:r>
              <a:rPr lang="es-ES" sz="3200" b="1" dirty="0" err="1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experi</a:t>
            </a:r>
            <a:r>
              <a:rPr lang="es-ES_tradnl" sz="3200" b="1" dirty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</a:t>
            </a:r>
            <a:r>
              <a:rPr lang="es-ES" sz="3200" b="1" dirty="0" err="1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ncias</a:t>
            </a:r>
            <a:r>
              <a:rPr lang="es-ES" sz="3200" b="1" dirty="0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 con apoyo de </a:t>
            </a:r>
            <a:r>
              <a:rPr lang="es-ES" sz="3200" b="1" dirty="0" err="1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EUROsociAL</a:t>
            </a:r>
            <a:r>
              <a:rPr lang="es-ES" sz="3200" b="1" dirty="0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es-ES" sz="3982" b="1" dirty="0">
                <a:latin typeface="Gill Sans MT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s-ES" sz="3982" b="1" dirty="0">
                <a:latin typeface="Gill Sans MT" pitchFamily="34" charset="0"/>
                <a:ea typeface="Times New Roman" pitchFamily="18" charset="0"/>
                <a:cs typeface="Arial" pitchFamily="34" charset="0"/>
              </a:rPr>
            </a:br>
            <a:r>
              <a:rPr lang="es-ES_tradnl" sz="3982" b="1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s-ES_tradnl" sz="3982" b="1" dirty="0">
                <a:solidFill>
                  <a:schemeClr val="tx1"/>
                </a:solidFill>
                <a:cs typeface="Arial" pitchFamily="34" charset="0"/>
              </a:rPr>
            </a:br>
            <a:endParaRPr lang="es-ES" sz="4551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792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62187" y="2009423"/>
            <a:ext cx="11776569" cy="213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1" tIns="65021" rIns="130041" bIns="65021" anchor="ctr"/>
          <a:lstStyle/>
          <a:p>
            <a:pPr algn="ctr">
              <a:defRPr/>
            </a:pP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844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sz="256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/>
            </a:r>
            <a:br>
              <a:rPr lang="en-GB" sz="2560" b="1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endParaRPr lang="en-GB" sz="2844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94211" name="Rectangle 16"/>
          <p:cNvSpPr>
            <a:spLocks noChangeArrowheads="1"/>
          </p:cNvSpPr>
          <p:nvPr/>
        </p:nvSpPr>
        <p:spPr bwMode="auto">
          <a:xfrm>
            <a:off x="12742115" y="62488"/>
            <a:ext cx="262685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1" tIns="65021" rIns="130041" bIns="65021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pic>
        <p:nvPicPr>
          <p:cNvPr id="94212" name="Picture 4" descr="http://eurosocialfiscal.org/uploads/images/20100506_160519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47" y="6156804"/>
            <a:ext cx="3672476" cy="2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9"/>
          <p:cNvSpPr txBox="1">
            <a:spLocks noChangeArrowheads="1"/>
          </p:cNvSpPr>
          <p:nvPr/>
        </p:nvSpPr>
        <p:spPr bwMode="auto">
          <a:xfrm>
            <a:off x="5710312" y="9228334"/>
            <a:ext cx="9202704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_tradnl" sz="2560" dirty="0"/>
              <a:t>Chile</a:t>
            </a:r>
            <a:r>
              <a:rPr lang="es-ES_tradnl" altLang="es-ES_tradnl" sz="2560" b="1" dirty="0"/>
              <a:t>   </a:t>
            </a:r>
            <a:endParaRPr lang="es-ES" altLang="es-ES_tradnl" sz="2560" b="1" dirty="0"/>
          </a:p>
        </p:txBody>
      </p:sp>
      <p:pic>
        <p:nvPicPr>
          <p:cNvPr id="94214" name="Picture 5" descr="20091214_181230_DSC026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64" y="2007623"/>
            <a:ext cx="4286939" cy="321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 Box 9"/>
          <p:cNvSpPr txBox="1">
            <a:spLocks noChangeArrowheads="1"/>
          </p:cNvSpPr>
          <p:nvPr/>
        </p:nvSpPr>
        <p:spPr bwMode="auto">
          <a:xfrm>
            <a:off x="4462209" y="5224827"/>
            <a:ext cx="9202702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_tradnl" sz="2560" dirty="0">
                <a:latin typeface="+mn-lt"/>
              </a:rPr>
              <a:t>Costa Rica    </a:t>
            </a:r>
            <a:endParaRPr lang="es-ES" altLang="es-ES_tradnl" sz="2560" dirty="0">
              <a:latin typeface="+mn-lt"/>
            </a:endParaRPr>
          </a:p>
        </p:txBody>
      </p:sp>
      <p:pic>
        <p:nvPicPr>
          <p:cNvPr id="16" name="Picture 4" descr="C:\Documents and Settings\johanna.cruz\Mis documentos\Mis imágenes\Visita Ticos El Salvador\DSCF6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704" y="5893485"/>
            <a:ext cx="4224505" cy="3169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4217" name="Text Box 9"/>
          <p:cNvSpPr txBox="1">
            <a:spLocks noChangeArrowheads="1"/>
          </p:cNvSpPr>
          <p:nvPr/>
        </p:nvSpPr>
        <p:spPr bwMode="auto">
          <a:xfrm>
            <a:off x="-2424853" y="9182384"/>
            <a:ext cx="9202702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_tradnl" sz="2560" dirty="0"/>
              <a:t>El Salvador     </a:t>
            </a:r>
            <a:endParaRPr lang="es-ES" altLang="es-ES_tradnl" sz="2560" dirty="0"/>
          </a:p>
        </p:txBody>
      </p:sp>
      <p:sp>
        <p:nvSpPr>
          <p:cNvPr id="94218" name="Text Box 9"/>
          <p:cNvSpPr txBox="1">
            <a:spLocks noChangeArrowheads="1"/>
          </p:cNvSpPr>
          <p:nvPr/>
        </p:nvSpPr>
        <p:spPr bwMode="auto">
          <a:xfrm>
            <a:off x="-1346472" y="5017331"/>
            <a:ext cx="9202702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ES_tradnl" sz="2560" dirty="0"/>
              <a:t>Argentina </a:t>
            </a:r>
            <a:r>
              <a:rPr lang="es-ES_tradnl" altLang="es-ES_tradnl" sz="2560" b="1" dirty="0"/>
              <a:t>    </a:t>
            </a:r>
            <a:endParaRPr lang="es-ES" altLang="es-ES_tradnl" sz="2560" b="1" dirty="0"/>
          </a:p>
        </p:txBody>
      </p:sp>
      <p:pic>
        <p:nvPicPr>
          <p:cNvPr id="94219" name="Picture 1" descr="http://eurosocialfiscal.org/uploads/images/20090510_220554_DSCF66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39" y="2245928"/>
            <a:ext cx="4085353" cy="273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0" name="Rectangle 2">
            <a:hlinkClick r:id=""/>
          </p:cNvPr>
          <p:cNvSpPr>
            <a:spLocks noChangeArrowheads="1"/>
          </p:cNvSpPr>
          <p:nvPr/>
        </p:nvSpPr>
        <p:spPr bwMode="auto">
          <a:xfrm>
            <a:off x="0" y="-415815"/>
            <a:ext cx="13004800" cy="83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4551"/>
          </a:p>
        </p:txBody>
      </p:sp>
      <p:sp>
        <p:nvSpPr>
          <p:cNvPr id="94221" name="2 Rectángulo"/>
          <p:cNvSpPr>
            <a:spLocks noChangeArrowheads="1"/>
          </p:cNvSpPr>
          <p:nvPr/>
        </p:nvSpPr>
        <p:spPr bwMode="auto">
          <a:xfrm>
            <a:off x="2856012" y="6775321"/>
            <a:ext cx="6502400" cy="14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s-ES_tradnl" sz="2844" b="1" dirty="0"/>
              <a:t>“</a:t>
            </a:r>
            <a:r>
              <a:rPr lang="pt-BR" altLang="es-ES_tradnl" sz="2844" b="1" dirty="0" err="1"/>
              <a:t>Papás</a:t>
            </a:r>
            <a:r>
              <a:rPr lang="pt-BR" altLang="es-ES_tradnl" sz="2844" b="1" dirty="0"/>
              <a:t> y </a:t>
            </a:r>
            <a:r>
              <a:rPr lang="pt-BR" altLang="es-ES_tradnl" sz="2844" b="1" dirty="0" err="1"/>
              <a:t>mamás</a:t>
            </a:r>
            <a:r>
              <a:rPr lang="pt-BR" altLang="es-ES_tradnl" sz="2844" b="1" dirty="0"/>
              <a:t> </a:t>
            </a:r>
            <a:endParaRPr lang="pt-BR" altLang="es-ES_tradnl" sz="2844" b="1" dirty="0" smtClean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s-ES_tradnl" sz="2844" b="1" dirty="0" smtClean="0"/>
              <a:t>de </a:t>
            </a:r>
            <a:r>
              <a:rPr lang="pt-BR" altLang="es-ES_tradnl" sz="2844" b="1" dirty="0" err="1"/>
              <a:t>Hacienda</a:t>
            </a:r>
            <a:r>
              <a:rPr lang="pt-BR" altLang="es-ES_tradnl" sz="2844" b="1" dirty="0"/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s-ES_tradnl" sz="2844" b="1" dirty="0"/>
              <a:t>van a </a:t>
            </a:r>
            <a:r>
              <a:rPr lang="pt-BR" altLang="es-ES_tradnl" sz="2844" b="1" dirty="0" err="1"/>
              <a:t>la</a:t>
            </a:r>
            <a:r>
              <a:rPr lang="pt-BR" altLang="es-ES_tradnl" sz="2844" b="1" dirty="0"/>
              <a:t> </a:t>
            </a:r>
            <a:r>
              <a:rPr lang="pt-BR" altLang="es-ES_tradnl" sz="2844" b="1" dirty="0" err="1"/>
              <a:t>escuela</a:t>
            </a:r>
            <a:r>
              <a:rPr lang="pt-BR" altLang="es-ES_tradnl" sz="2844" b="1" dirty="0"/>
              <a:t>“</a:t>
            </a:r>
            <a:endParaRPr lang="es-ES" altLang="es-ES_tradnl" sz="2844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860683" y="526162"/>
            <a:ext cx="14630400" cy="2291644"/>
          </a:xfrm>
          <a:prstGeom prst="rect">
            <a:avLst/>
          </a:prstGeom>
        </p:spPr>
        <p:txBody>
          <a:bodyPr lIns="130041" tIns="65021" rIns="130041" bIns="6502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s-ES_tradnl" sz="3556" b="1" dirty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s-ES_tradnl" sz="3556" b="1" dirty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s-ES" sz="3200" b="1" dirty="0">
                <a:solidFill>
                  <a:schemeClr val="tx1"/>
                </a:solidFill>
                <a:latin typeface="+mn-lt"/>
              </a:rPr>
              <a:t>Red: </a:t>
            </a:r>
            <a:r>
              <a:rPr lang="es-ES" sz="32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r</a:t>
            </a:r>
            <a:r>
              <a:rPr lang="es-ES" sz="3200" b="1" dirty="0" err="1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egionaliz</a:t>
            </a:r>
            <a:r>
              <a:rPr lang="es-ES_tradnl" sz="3200" b="1" dirty="0" err="1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ación</a:t>
            </a:r>
            <a:r>
              <a:rPr lang="es-ES" sz="3200" b="1" dirty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 de </a:t>
            </a:r>
            <a:r>
              <a:rPr lang="es-ES" sz="3200" b="1" dirty="0" err="1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experi</a:t>
            </a:r>
            <a:r>
              <a:rPr lang="es-ES_tradnl" sz="3200" b="1" dirty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</a:t>
            </a:r>
            <a:r>
              <a:rPr lang="es-ES" sz="3200" b="1" dirty="0" err="1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ncias</a:t>
            </a:r>
            <a:r>
              <a:rPr lang="es-ES" sz="3200" b="1" dirty="0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 con apoyo de </a:t>
            </a:r>
            <a:r>
              <a:rPr lang="es-ES" sz="3200" b="1" dirty="0" err="1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EUROsociAL</a:t>
            </a:r>
            <a:r>
              <a:rPr lang="es-ES" sz="3200" b="1" dirty="0" smtClean="0">
                <a:solidFill>
                  <a:schemeClr val="tx1"/>
                </a:solidFill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es-ES" sz="3982" b="1" dirty="0">
                <a:latin typeface="Gill Sans MT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s-ES" sz="3982" b="1" dirty="0">
                <a:latin typeface="Gill Sans MT" pitchFamily="34" charset="0"/>
                <a:ea typeface="Times New Roman" pitchFamily="18" charset="0"/>
                <a:cs typeface="Arial" pitchFamily="34" charset="0"/>
              </a:rPr>
            </a:br>
            <a:r>
              <a:rPr lang="es-ES_tradnl" sz="3982" b="1" dirty="0">
                <a:solidFill>
                  <a:schemeClr val="tx1"/>
                </a:solidFill>
                <a:cs typeface="Arial" pitchFamily="34" charset="0"/>
              </a:rPr>
              <a:t/>
            </a:r>
            <a:br>
              <a:rPr lang="es-ES_tradnl" sz="3982" b="1" dirty="0">
                <a:solidFill>
                  <a:schemeClr val="tx1"/>
                </a:solidFill>
                <a:cs typeface="Arial" pitchFamily="34" charset="0"/>
              </a:rPr>
            </a:br>
            <a:endParaRPr lang="es-ES" sz="4551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03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696" y="1132384"/>
            <a:ext cx="12352392" cy="1625600"/>
          </a:xfrm>
          <a:prstGeom prst="rect">
            <a:avLst/>
          </a:prstGeom>
        </p:spPr>
        <p:txBody>
          <a:bodyPr lIns="130041" tIns="65021" rIns="130041" bIns="65021">
            <a:normAutofit/>
          </a:bodyPr>
          <a:lstStyle/>
          <a:p>
            <a:pPr eaLnBrk="1" hangingPunct="1">
              <a:defRPr/>
            </a:pPr>
            <a:r>
              <a:rPr lang="es-ES" sz="4409" b="1" dirty="0" smtClean="0">
                <a:solidFill>
                  <a:schemeClr val="tx1"/>
                </a:solidFill>
              </a:rPr>
              <a:t>Proyecto piloto con El Salvador / Costa Rica  </a:t>
            </a:r>
            <a:endParaRPr lang="es-ES" sz="4409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cxnSp>
        <p:nvCxnSpPr>
          <p:cNvPr id="22" name="Conector recto 21"/>
          <p:cNvCxnSpPr/>
          <p:nvPr/>
        </p:nvCxnSpPr>
        <p:spPr bwMode="auto">
          <a:xfrm>
            <a:off x="309712" y="5452864"/>
            <a:ext cx="1238537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CuadroTexto 22"/>
          <p:cNvSpPr txBox="1"/>
          <p:nvPr/>
        </p:nvSpPr>
        <p:spPr>
          <a:xfrm>
            <a:off x="165696" y="494880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/>
              <a:t>Institucionalización en Hacienda </a:t>
            </a:r>
            <a:endParaRPr lang="es-ES" sz="1800" b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5062240" y="494880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/>
              <a:t>Alianza sistema educativo </a:t>
            </a:r>
            <a:endParaRPr lang="es-ES" sz="18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9382720" y="49200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/>
              <a:t>Educación no formal </a:t>
            </a:r>
            <a:endParaRPr lang="es-ES" sz="1800" b="1" dirty="0"/>
          </a:p>
        </p:txBody>
      </p:sp>
      <p:pic>
        <p:nvPicPr>
          <p:cNvPr id="27" name="Picture 4" descr="http://educacionfiscal.org/files/2014-11/educacionnoformal%20%281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938" y="1992873"/>
            <a:ext cx="3848150" cy="28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Ángeles\Desktop\CIERRE PROYECTO PILOTO\DSCF71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720" y="5816986"/>
            <a:ext cx="3060204" cy="332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16" y="6152576"/>
            <a:ext cx="3711094" cy="278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34" y="6316960"/>
            <a:ext cx="3904515" cy="261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6" y="2274643"/>
            <a:ext cx="3390850" cy="253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/>
          <p:cNvPicPr>
            <a:picLocks noGrp="1"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34" y="2273670"/>
            <a:ext cx="3739468" cy="26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630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3768" y="1132384"/>
            <a:ext cx="11704320" cy="1625600"/>
          </a:xfrm>
          <a:prstGeom prst="rect">
            <a:avLst/>
          </a:prstGeom>
        </p:spPr>
        <p:txBody>
          <a:bodyPr lIns="130041" tIns="65021" rIns="130041" bIns="65021">
            <a:normAutofit/>
          </a:bodyPr>
          <a:lstStyle/>
          <a:p>
            <a:pPr eaLnBrk="1" hangingPunct="1">
              <a:defRPr/>
            </a:pPr>
            <a:r>
              <a:rPr lang="es-ES" sz="4409" b="1" dirty="0" smtClean="0">
                <a:solidFill>
                  <a:schemeClr val="tx1"/>
                </a:solidFill>
              </a:rPr>
              <a:t>Proyecto piloto: reconocimientos  </a:t>
            </a:r>
            <a:endParaRPr lang="es-ES" sz="4409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7" y="4098473"/>
            <a:ext cx="5176252" cy="297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edufis.mh.gob.sv/uploads/noticias/foto_09_38_02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72" y="4046438"/>
            <a:ext cx="396241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6702" y="3580656"/>
            <a:ext cx="3310257" cy="36004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441" y="7397080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Mauricio Funes: “Agradezco a </a:t>
            </a:r>
            <a:r>
              <a:rPr lang="es-ES" sz="2400" dirty="0" err="1" smtClean="0"/>
              <a:t>EUROsociAL</a:t>
            </a:r>
            <a:r>
              <a:rPr lang="es-ES" sz="2400" dirty="0" smtClean="0"/>
              <a:t> su apoyo a la Educación Fiscal en El Salvador” (2010)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804969" y="7403563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Premio Nacional a la innovación y a las buenas prácticas (2012)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797776" y="7390746"/>
            <a:ext cx="3203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Experiencia destacada (cooperación triangular) </a:t>
            </a:r>
          </a:p>
        </p:txBody>
      </p:sp>
    </p:spTree>
    <p:extLst>
      <p:ext uri="{BB962C8B-B14F-4D97-AF65-F5344CB8AC3E}">
        <p14:creationId xmlns:p14="http://schemas.microsoft.com/office/powerpoint/2010/main" val="3777629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-358775"/>
            <a:ext cx="2619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>
            <a:spAutoFit/>
          </a:bodyPr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31763" y="1074738"/>
            <a:ext cx="12601575" cy="1448002"/>
          </a:xfrm>
          <a:prstGeom prst="rect">
            <a:avLst/>
          </a:prstGeom>
        </p:spPr>
        <p:txBody>
          <a:bodyPr lIns="92878" tIns="46439" rIns="92878" bIns="46439">
            <a:spAutoFit/>
          </a:bodyPr>
          <a:lstStyle/>
          <a:p>
            <a:pPr marL="406345" indent="-406345" algn="ctr">
              <a:defRPr/>
            </a:pPr>
            <a:r>
              <a:rPr lang="es-ES" sz="44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EUROsociAL</a:t>
            </a:r>
            <a:r>
              <a:rPr lang="es-ES" sz="44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 II (2011 – 2015)  </a:t>
            </a:r>
            <a:endParaRPr lang="es-ES" sz="44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r>
              <a:rPr lang="es-ES" sz="44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   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61818" y="8465565"/>
            <a:ext cx="1274286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dirty="0" smtClean="0"/>
              <a:t>Recuperar y formalizar la Red de Educación Fiscal y fomentar intercambios  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35" y="2850927"/>
            <a:ext cx="8799429" cy="446449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817488" y="7797773"/>
            <a:ext cx="968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Declaración de Sonsonate, El Salvador  (junio de 2013)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8328365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6" y="2009777"/>
            <a:ext cx="117760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5" tIns="65022" rIns="130045" bIns="65022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pic>
        <p:nvPicPr>
          <p:cNvPr id="5" name="Mapa"/>
          <p:cNvPicPr preferRelativeResize="0"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18" y="2449823"/>
            <a:ext cx="5328592" cy="6590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705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raguay"/>
          <p:cNvSpPr>
            <a:spLocks noChangeArrowheads="1"/>
          </p:cNvSpPr>
          <p:nvPr/>
        </p:nvSpPr>
        <p:spPr bwMode="auto">
          <a:xfrm>
            <a:off x="561976" y="2009777"/>
            <a:ext cx="3053842" cy="705098"/>
          </a:xfrm>
          <a:prstGeom prst="wedgeRoundRectCallout">
            <a:avLst>
              <a:gd name="adj1" fmla="val 75799"/>
              <a:gd name="adj2" fmla="val 136255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endParaRPr lang="es-ES" sz="1000" b="1" dirty="0">
              <a:solidFill>
                <a:srgbClr val="39639D"/>
              </a:solidFill>
            </a:endParaRPr>
          </a:p>
          <a:p>
            <a:endParaRPr lang="es-ES" sz="1000" b="1" dirty="0">
              <a:solidFill>
                <a:srgbClr val="39639D"/>
              </a:solidFill>
            </a:endParaRPr>
          </a:p>
          <a:p>
            <a:pPr algn="ctr"/>
            <a:r>
              <a:rPr lang="en-US" sz="2000" b="1" dirty="0">
                <a:solidFill>
                  <a:srgbClr val="0D4C92"/>
                </a:solidFill>
              </a:rPr>
              <a:t>MÉXICO</a:t>
            </a:r>
          </a:p>
          <a:p>
            <a:r>
              <a:rPr lang="es-ES" sz="2000" b="1" dirty="0" smtClean="0">
                <a:solidFill>
                  <a:srgbClr val="39639D"/>
                </a:solidFill>
              </a:rPr>
              <a:t>64 </a:t>
            </a:r>
            <a:r>
              <a:rPr lang="es-ES" sz="2000" b="1" dirty="0">
                <a:solidFill>
                  <a:srgbClr val="39639D"/>
                </a:solidFill>
              </a:rPr>
              <a:t>centro universitarios </a:t>
            </a:r>
          </a:p>
          <a:p>
            <a:endParaRPr lang="es-ES" sz="1000" b="1" dirty="0">
              <a:solidFill>
                <a:srgbClr val="39639D"/>
              </a:solidFill>
            </a:endParaRPr>
          </a:p>
        </p:txBody>
      </p:sp>
      <p:sp>
        <p:nvSpPr>
          <p:cNvPr id="3" name="AutoShape 2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63502" y="-136525"/>
            <a:ext cx="11344274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es-ES_tradnl" sz="3200"/>
          </a:p>
        </p:txBody>
      </p:sp>
      <p:sp>
        <p:nvSpPr>
          <p:cNvPr id="9" name="AutoShape 4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-338359" y="0"/>
            <a:ext cx="11344274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es-ES_tradnl" sz="3200"/>
          </a:p>
        </p:txBody>
      </p:sp>
      <p:sp>
        <p:nvSpPr>
          <p:cNvPr id="13" name="Costa Rica"/>
          <p:cNvSpPr>
            <a:spLocks noChangeArrowheads="1"/>
          </p:cNvSpPr>
          <p:nvPr/>
        </p:nvSpPr>
        <p:spPr bwMode="auto">
          <a:xfrm>
            <a:off x="7485901" y="2714875"/>
            <a:ext cx="5023599" cy="1173153"/>
          </a:xfrm>
          <a:prstGeom prst="wedgeRoundRectCallout">
            <a:avLst>
              <a:gd name="adj1" fmla="val -82058"/>
              <a:gd name="adj2" fmla="val 69781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pPr algn="ctr"/>
            <a:r>
              <a:rPr lang="es-ES" sz="2000" b="1" dirty="0">
                <a:solidFill>
                  <a:srgbClr val="39639D"/>
                </a:solidFill>
              </a:rPr>
              <a:t>COSTA RICA</a:t>
            </a:r>
          </a:p>
          <a:p>
            <a:pPr marL="171441" indent="-171441">
              <a:buFontTx/>
              <a:buChar char="-"/>
            </a:pPr>
            <a:r>
              <a:rPr lang="es-ES" sz="2000" b="1" dirty="0">
                <a:solidFill>
                  <a:srgbClr val="39639D"/>
                </a:solidFill>
              </a:rPr>
              <a:t>Universidad de Costa Rica</a:t>
            </a:r>
          </a:p>
          <a:p>
            <a:pPr marL="171441" indent="-171441">
              <a:buFontTx/>
              <a:buChar char="-"/>
            </a:pPr>
            <a:r>
              <a:rPr lang="es-ES" sz="2000" b="1" dirty="0">
                <a:solidFill>
                  <a:srgbClr val="39639D"/>
                </a:solidFill>
              </a:rPr>
              <a:t>Universidad Técnica Nacional </a:t>
            </a:r>
          </a:p>
          <a:p>
            <a:pPr marL="171441" indent="-171441">
              <a:buFontTx/>
              <a:buChar char="-"/>
            </a:pPr>
            <a:r>
              <a:rPr lang="es-ES" sz="2000" b="1" dirty="0">
                <a:solidFill>
                  <a:srgbClr val="39639D"/>
                </a:solidFill>
              </a:rPr>
              <a:t> Universidad Nacional Autónoma  </a:t>
            </a:r>
            <a:endParaRPr lang="es-ES" sz="1000" b="1" dirty="0">
              <a:solidFill>
                <a:srgbClr val="92D050"/>
              </a:solidFill>
            </a:endParaRPr>
          </a:p>
        </p:txBody>
      </p:sp>
      <p:sp>
        <p:nvSpPr>
          <p:cNvPr id="11" name="AutoShape 9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63500" y="-136524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es-ES_tradnl" sz="3200"/>
          </a:p>
        </p:txBody>
      </p:sp>
      <p:sp>
        <p:nvSpPr>
          <p:cNvPr id="14" name="AutoShape 11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215900" y="15875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es-ES_tradnl" sz="3200"/>
          </a:p>
        </p:txBody>
      </p:sp>
      <p:sp>
        <p:nvSpPr>
          <p:cNvPr id="15" name="AutoShape 13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368301" y="168275"/>
            <a:ext cx="30480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endParaRPr lang="es-ES_tradnl" sz="3200"/>
          </a:p>
        </p:txBody>
      </p:sp>
      <p:sp>
        <p:nvSpPr>
          <p:cNvPr id="19" name="Paraguay"/>
          <p:cNvSpPr>
            <a:spLocks noChangeArrowheads="1"/>
          </p:cNvSpPr>
          <p:nvPr/>
        </p:nvSpPr>
        <p:spPr bwMode="auto">
          <a:xfrm>
            <a:off x="63502" y="3715732"/>
            <a:ext cx="4100654" cy="1161068"/>
          </a:xfrm>
          <a:prstGeom prst="wedgeRoundRectCallout">
            <a:avLst>
              <a:gd name="adj1" fmla="val 82365"/>
              <a:gd name="adj2" fmla="val -30189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endParaRPr lang="es-ES" sz="1000" b="1" dirty="0">
              <a:solidFill>
                <a:srgbClr val="39639D"/>
              </a:solidFill>
            </a:endParaRPr>
          </a:p>
          <a:p>
            <a:endParaRPr lang="es-ES" sz="1000" b="1" dirty="0">
              <a:solidFill>
                <a:srgbClr val="39639D"/>
              </a:solidFill>
            </a:endParaRPr>
          </a:p>
          <a:p>
            <a:pPr algn="ctr"/>
            <a:r>
              <a:rPr lang="es-ES" sz="2000" b="1" dirty="0">
                <a:solidFill>
                  <a:srgbClr val="39639D"/>
                </a:solidFill>
              </a:rPr>
              <a:t>HONDURAS</a:t>
            </a:r>
          </a:p>
          <a:p>
            <a:pPr marL="171441" indent="-171441" algn="ctr">
              <a:buFontTx/>
              <a:buChar char="-"/>
            </a:pPr>
            <a:r>
              <a:rPr lang="en-US" sz="2000" b="1" dirty="0" smtClean="0">
                <a:solidFill>
                  <a:srgbClr val="39639D"/>
                </a:solidFill>
              </a:rPr>
              <a:t>Universidad Nacional </a:t>
            </a:r>
            <a:r>
              <a:rPr lang="en-US" sz="2000" b="1" dirty="0" err="1" smtClean="0">
                <a:solidFill>
                  <a:srgbClr val="39639D"/>
                </a:solidFill>
              </a:rPr>
              <a:t>Autónoma</a:t>
            </a:r>
            <a:endParaRPr lang="en-US" sz="2000" b="1" dirty="0" smtClean="0">
              <a:solidFill>
                <a:srgbClr val="39639D"/>
              </a:solidFill>
            </a:endParaRPr>
          </a:p>
          <a:p>
            <a:pPr marL="171441" indent="-171441">
              <a:buFontTx/>
              <a:buChar char="-"/>
            </a:pPr>
            <a:r>
              <a:rPr lang="en-US" sz="2000" b="1" dirty="0" smtClean="0">
                <a:solidFill>
                  <a:srgbClr val="39639D"/>
                </a:solidFill>
              </a:rPr>
              <a:t>Universidad </a:t>
            </a:r>
            <a:r>
              <a:rPr lang="en-US" sz="2000" b="1" dirty="0" err="1">
                <a:solidFill>
                  <a:srgbClr val="39639D"/>
                </a:solidFill>
              </a:rPr>
              <a:t>Tecnológica</a:t>
            </a:r>
            <a:r>
              <a:rPr lang="en-US" sz="2000" b="1" dirty="0">
                <a:solidFill>
                  <a:srgbClr val="39639D"/>
                </a:solidFill>
              </a:rPr>
              <a:t> </a:t>
            </a:r>
            <a:endParaRPr lang="es-ES" sz="2000" b="1" dirty="0">
              <a:solidFill>
                <a:srgbClr val="39639D"/>
              </a:solidFill>
            </a:endParaRPr>
          </a:p>
          <a:p>
            <a:endParaRPr lang="es-ES" sz="1000" b="1" dirty="0">
              <a:solidFill>
                <a:srgbClr val="39639D"/>
              </a:solidFill>
            </a:endParaRPr>
          </a:p>
          <a:p>
            <a:endParaRPr lang="es-ES" sz="1000" b="1" dirty="0">
              <a:solidFill>
                <a:srgbClr val="39639D"/>
              </a:solidFill>
            </a:endParaRPr>
          </a:p>
        </p:txBody>
      </p:sp>
      <p:sp>
        <p:nvSpPr>
          <p:cNvPr id="20" name="Costa Rica"/>
          <p:cNvSpPr>
            <a:spLocks noChangeArrowheads="1"/>
          </p:cNvSpPr>
          <p:nvPr/>
        </p:nvSpPr>
        <p:spPr bwMode="auto">
          <a:xfrm>
            <a:off x="9053967" y="4444600"/>
            <a:ext cx="3302717" cy="1460385"/>
          </a:xfrm>
          <a:prstGeom prst="wedgeRoundRectCallout">
            <a:avLst>
              <a:gd name="adj1" fmla="val -80512"/>
              <a:gd name="adj2" fmla="val 47954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pPr algn="ctr"/>
            <a:r>
              <a:rPr lang="es-ES" sz="2000" b="1" dirty="0">
                <a:solidFill>
                  <a:srgbClr val="39639D"/>
                </a:solidFill>
              </a:rPr>
              <a:t>BRASIL</a:t>
            </a:r>
          </a:p>
          <a:p>
            <a:pPr algn="ctr"/>
            <a:r>
              <a:rPr lang="es-ES" sz="2000" b="1" dirty="0">
                <a:solidFill>
                  <a:srgbClr val="39639D"/>
                </a:solidFill>
              </a:rPr>
              <a:t>   </a:t>
            </a:r>
            <a:r>
              <a:rPr lang="es-ES" sz="2000" b="1" dirty="0" smtClean="0">
                <a:solidFill>
                  <a:srgbClr val="39639D"/>
                </a:solidFill>
              </a:rPr>
              <a:t>62 </a:t>
            </a:r>
            <a:r>
              <a:rPr lang="es-ES" sz="2000" b="1" dirty="0">
                <a:solidFill>
                  <a:srgbClr val="39639D"/>
                </a:solidFill>
              </a:rPr>
              <a:t>centros universitarios   </a:t>
            </a:r>
          </a:p>
          <a:p>
            <a:pPr algn="ctr"/>
            <a:endParaRPr lang="es-ES" sz="2000" b="1" dirty="0">
              <a:solidFill>
                <a:srgbClr val="39639D"/>
              </a:solidFill>
            </a:endParaRPr>
          </a:p>
        </p:txBody>
      </p:sp>
      <p:sp>
        <p:nvSpPr>
          <p:cNvPr id="21" name="Paraguay"/>
          <p:cNvSpPr>
            <a:spLocks noChangeArrowheads="1"/>
          </p:cNvSpPr>
          <p:nvPr/>
        </p:nvSpPr>
        <p:spPr bwMode="auto">
          <a:xfrm>
            <a:off x="3183012" y="8275211"/>
            <a:ext cx="3272158" cy="987635"/>
          </a:xfrm>
          <a:prstGeom prst="wedgeRoundRectCallout">
            <a:avLst>
              <a:gd name="adj1" fmla="val 52822"/>
              <a:gd name="adj2" fmla="val -108436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pPr algn="ctr"/>
            <a:r>
              <a:rPr lang="es-ES" sz="2000" b="1" dirty="0">
                <a:solidFill>
                  <a:srgbClr val="39639D"/>
                </a:solidFill>
              </a:rPr>
              <a:t>CHILE </a:t>
            </a:r>
          </a:p>
          <a:p>
            <a:r>
              <a:rPr lang="es-ES" sz="2000" b="1" dirty="0" smtClean="0">
                <a:solidFill>
                  <a:srgbClr val="39639D"/>
                </a:solidFill>
              </a:rPr>
              <a:t>Instituto Profesional AIEP  </a:t>
            </a:r>
            <a:endParaRPr lang="es-ES" sz="2000" b="1" dirty="0">
              <a:solidFill>
                <a:srgbClr val="39639D"/>
              </a:solidFill>
            </a:endParaRPr>
          </a:p>
          <a:p>
            <a:endParaRPr lang="es-ES" sz="1000" b="1" dirty="0">
              <a:solidFill>
                <a:srgbClr val="39639D"/>
              </a:solidFill>
            </a:endParaRPr>
          </a:p>
        </p:txBody>
      </p:sp>
      <p:sp>
        <p:nvSpPr>
          <p:cNvPr id="22" name="Paraguay"/>
          <p:cNvSpPr>
            <a:spLocks noChangeArrowheads="1"/>
          </p:cNvSpPr>
          <p:nvPr/>
        </p:nvSpPr>
        <p:spPr bwMode="auto">
          <a:xfrm>
            <a:off x="1209818" y="5435736"/>
            <a:ext cx="3602234" cy="936104"/>
          </a:xfrm>
          <a:prstGeom prst="wedgeRoundRectCallout">
            <a:avLst>
              <a:gd name="adj1" fmla="val 75333"/>
              <a:gd name="adj2" fmla="val -200314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pPr algn="ctr"/>
            <a:endParaRPr lang="es-ES" sz="2000" b="1" dirty="0">
              <a:solidFill>
                <a:srgbClr val="39639D"/>
              </a:solidFill>
            </a:endParaRPr>
          </a:p>
          <a:p>
            <a:pPr algn="ctr"/>
            <a:r>
              <a:rPr lang="es-ES" sz="2000" b="1" dirty="0">
                <a:solidFill>
                  <a:srgbClr val="39639D"/>
                </a:solidFill>
              </a:rPr>
              <a:t>GUATEMALA </a:t>
            </a:r>
          </a:p>
          <a:p>
            <a:pPr marL="171441" indent="-171441" algn="ctr">
              <a:buFontTx/>
              <a:buChar char="-"/>
            </a:pPr>
            <a:r>
              <a:rPr lang="en-US" sz="2000" b="1" dirty="0">
                <a:solidFill>
                  <a:srgbClr val="39639D"/>
                </a:solidFill>
              </a:rPr>
              <a:t>Universidad </a:t>
            </a:r>
            <a:r>
              <a:rPr lang="en-US" sz="2000" b="1" dirty="0" err="1" smtClean="0">
                <a:solidFill>
                  <a:srgbClr val="39639D"/>
                </a:solidFill>
              </a:rPr>
              <a:t>Panamericana</a:t>
            </a:r>
            <a:endParaRPr lang="es-ES" sz="2000" b="1" dirty="0">
              <a:solidFill>
                <a:srgbClr val="39639D"/>
              </a:solidFill>
            </a:endParaRPr>
          </a:p>
          <a:p>
            <a:endParaRPr lang="es-ES" sz="1000" b="1" dirty="0">
              <a:solidFill>
                <a:srgbClr val="39639D"/>
              </a:solidFill>
            </a:endParaRPr>
          </a:p>
          <a:p>
            <a:endParaRPr lang="es-ES" sz="1000" b="1" dirty="0">
              <a:solidFill>
                <a:srgbClr val="39639D"/>
              </a:solidFill>
            </a:endParaRPr>
          </a:p>
        </p:txBody>
      </p:sp>
      <p:sp>
        <p:nvSpPr>
          <p:cNvPr id="23" name="Paraguay"/>
          <p:cNvSpPr>
            <a:spLocks noChangeArrowheads="1"/>
          </p:cNvSpPr>
          <p:nvPr/>
        </p:nvSpPr>
        <p:spPr bwMode="auto">
          <a:xfrm>
            <a:off x="3903765" y="6440501"/>
            <a:ext cx="2608882" cy="915290"/>
          </a:xfrm>
          <a:prstGeom prst="wedgeRoundRectCallout">
            <a:avLst>
              <a:gd name="adj1" fmla="val 35165"/>
              <a:gd name="adj2" fmla="val -240941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pPr algn="ctr"/>
            <a:r>
              <a:rPr lang="es-ES" sz="2000" b="1" dirty="0">
                <a:solidFill>
                  <a:srgbClr val="39639D"/>
                </a:solidFill>
              </a:rPr>
              <a:t>Ecuador  </a:t>
            </a:r>
          </a:p>
          <a:p>
            <a:r>
              <a:rPr lang="es-ES" sz="2000" b="1" dirty="0">
                <a:solidFill>
                  <a:srgbClr val="39639D"/>
                </a:solidFill>
              </a:rPr>
              <a:t>Universidad Católica</a:t>
            </a:r>
          </a:p>
          <a:p>
            <a:endParaRPr lang="es-ES" sz="1000" b="1" dirty="0">
              <a:solidFill>
                <a:srgbClr val="39639D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924638" y="8178097"/>
            <a:ext cx="4727758" cy="6545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s-ES_tradnl" sz="3400" dirty="0" smtClean="0">
                <a:solidFill>
                  <a:schemeClr val="bg1"/>
                </a:solidFill>
              </a:rPr>
              <a:t>136 NAF en 8 </a:t>
            </a:r>
            <a:r>
              <a:rPr lang="es-ES_tradnl" sz="3400" dirty="0">
                <a:solidFill>
                  <a:schemeClr val="bg1"/>
                </a:solidFill>
              </a:rPr>
              <a:t>países  </a:t>
            </a:r>
          </a:p>
        </p:txBody>
      </p:sp>
      <p:sp>
        <p:nvSpPr>
          <p:cNvPr id="24" name="Paraguay"/>
          <p:cNvSpPr>
            <a:spLocks noChangeArrowheads="1"/>
          </p:cNvSpPr>
          <p:nvPr/>
        </p:nvSpPr>
        <p:spPr bwMode="auto">
          <a:xfrm>
            <a:off x="8693260" y="6913707"/>
            <a:ext cx="3757076" cy="915290"/>
          </a:xfrm>
          <a:prstGeom prst="wedgeRoundRectCallout">
            <a:avLst>
              <a:gd name="adj1" fmla="val -102582"/>
              <a:gd name="adj2" fmla="val -172668"/>
              <a:gd name="adj3" fmla="val 16667"/>
            </a:avLst>
          </a:prstGeom>
          <a:solidFill>
            <a:schemeClr val="bg1"/>
          </a:solidFill>
          <a:ln>
            <a:solidFill>
              <a:srgbClr val="E8B547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33" tIns="45717" rIns="91433" bIns="45717" anchor="ctr"/>
          <a:lstStyle/>
          <a:p>
            <a:pPr algn="ctr"/>
            <a:r>
              <a:rPr lang="es-ES" sz="2000" b="1" dirty="0">
                <a:solidFill>
                  <a:srgbClr val="39639D"/>
                </a:solidFill>
              </a:rPr>
              <a:t>BOLIVIA   </a:t>
            </a:r>
          </a:p>
          <a:p>
            <a:r>
              <a:rPr lang="es-ES" sz="2000" b="1" dirty="0" smtClean="0">
                <a:solidFill>
                  <a:srgbClr val="39639D"/>
                </a:solidFill>
              </a:rPr>
              <a:t>Universidad Pública de El Alto</a:t>
            </a:r>
          </a:p>
          <a:p>
            <a:r>
              <a:rPr lang="es-ES" sz="2000" b="1" dirty="0" smtClean="0">
                <a:solidFill>
                  <a:srgbClr val="39639D"/>
                </a:solidFill>
              </a:rPr>
              <a:t>Escuela Militar de Ingeniería  </a:t>
            </a:r>
            <a:endParaRPr lang="es-ES" sz="1000" b="1" dirty="0">
              <a:solidFill>
                <a:srgbClr val="39639D"/>
              </a:solidFill>
            </a:endParaRPr>
          </a:p>
        </p:txBody>
      </p:sp>
      <p:pic>
        <p:nvPicPr>
          <p:cNvPr id="1026" name="Picture 2" descr="C:\Users\Borja Diaz\Desktop\fotos para borja\IMG_1973-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" y="6761738"/>
            <a:ext cx="3010935" cy="20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 Rectángulo"/>
          <p:cNvSpPr/>
          <p:nvPr/>
        </p:nvSpPr>
        <p:spPr>
          <a:xfrm>
            <a:off x="165696" y="1155357"/>
            <a:ext cx="1346549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Regionalización de experiencias con apoyo de </a:t>
            </a:r>
            <a:r>
              <a:rPr lang="es-ES" sz="36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EUROsociAL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     </a:t>
            </a:r>
            <a:endParaRPr lang="es-ES" sz="3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1 Rectángulo"/>
          <p:cNvSpPr/>
          <p:nvPr/>
        </p:nvSpPr>
        <p:spPr>
          <a:xfrm>
            <a:off x="165696" y="1155357"/>
            <a:ext cx="1346549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Regionalización de experiencias con apoyo de </a:t>
            </a:r>
            <a:r>
              <a:rPr lang="es-ES" sz="36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EUROsociAL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     </a:t>
            </a:r>
            <a:endParaRPr lang="es-ES" sz="3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6" y="2009777"/>
            <a:ext cx="117760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39" tIns="65020" rIns="130039" bIns="65020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-16823" y="8092166"/>
            <a:ext cx="5832648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2200" b="1" dirty="0"/>
              <a:t>Adaptación regional de la serie </a:t>
            </a:r>
            <a:r>
              <a:rPr lang="es-ES" sz="2200" b="1" dirty="0" smtClean="0"/>
              <a:t>“</a:t>
            </a:r>
            <a:r>
              <a:rPr lang="es-ES" sz="2200" b="1" dirty="0"/>
              <a:t>Debut de la Banda de Rock” a la realidad de  </a:t>
            </a:r>
            <a:r>
              <a:rPr lang="es-ES" sz="2200" b="1" dirty="0" smtClean="0"/>
              <a:t>8 países</a:t>
            </a:r>
            <a:endParaRPr lang="es-ES" sz="22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7" y="2009777"/>
            <a:ext cx="3813560" cy="608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fbcdn-sphotos-d-a.akamaihd.net/hphotos-ak-xpa1/t31.0-8/p480x480/11046818_791407290935011_5918881317683454204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38" y="3049675"/>
            <a:ext cx="4053584" cy="304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orja\AppData\Local\Temp\DSC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926" y="3162506"/>
            <a:ext cx="3904599" cy="292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634358" y="6460976"/>
            <a:ext cx="405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Espacio lúdico Bolivia </a:t>
            </a:r>
            <a:endParaRPr lang="es-ES" sz="24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886941" y="6507142"/>
            <a:ext cx="4053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Papás y mamás regresan a la escuela en Bolivia 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2288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2F693-D2DF-4468-B9CD-2B6E2C9EC300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FFFFF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FFFFF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3" name="AutoShape 2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63500" y="-136525"/>
            <a:ext cx="11344275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AutoShape 4" descr="http://www.google.es/url?sa=i&amp;source=images&amp;cd=&amp;docid=Jg3VDgutHM3lYM&amp;tbnid=4X3lL5qc64R0SM:&amp;ved=0CAUQjBw&amp;url=http%3A%2F%2Fwww.poderpda.com%2Fwp-content%2Fuploads%2F2011%2F04%2FlogoUNAM.jpg&amp;ei=CQ-wU87eDNG10QWVpoGQBA&amp;psig=AFQjCNHLzecqbbGdl6Q_DRXx5q1WdVMenA&amp;ust=1404133513295381"/>
          <p:cNvSpPr>
            <a:spLocks noChangeAspect="1" noChangeArrowheads="1"/>
          </p:cNvSpPr>
          <p:nvPr/>
        </p:nvSpPr>
        <p:spPr bwMode="auto">
          <a:xfrm>
            <a:off x="-338360" y="0"/>
            <a:ext cx="11344275" cy="127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1" name="AutoShape 9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4" name="AutoShape 11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5" name="AutoShape 13" descr="http://www.google.es/url?sa=i&amp;source=images&amp;cd=&amp;docid=YUuCAEq9wW5pmM&amp;tbnid=BPBjwfaEnBwMqM:&amp;ved=0CAUQjBw&amp;url=http%3A%2F%2F2.bp.blogspot.com%2F-jdXCIv_-H5g%2FT9V23uCYECI%2FAAAAAAAABQI%2FVbNHmnBuWws%2Fs200%2FLogo%2BUpana.png&amp;ei=NBewU9adN7GV0QX0y4DABA&amp;psig=AFQjCNEx59Np6PbsLxDGqNPzCbk3HD_LAQ&amp;ust=1404135604966149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/>
          <a:srcRect l="17773" t="23633" r="18506" b="15820"/>
          <a:stretch>
            <a:fillRect/>
          </a:stretch>
        </p:blipFill>
        <p:spPr bwMode="auto">
          <a:xfrm>
            <a:off x="185171" y="4477313"/>
            <a:ext cx="3675279" cy="261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258" y="4409748"/>
            <a:ext cx="3875632" cy="29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Rectángulo"/>
          <p:cNvSpPr/>
          <p:nvPr/>
        </p:nvSpPr>
        <p:spPr>
          <a:xfrm>
            <a:off x="2464851" y="2338950"/>
            <a:ext cx="21627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Motivación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27 Rectángulo"/>
          <p:cNvSpPr/>
          <p:nvPr/>
        </p:nvSpPr>
        <p:spPr>
          <a:xfrm>
            <a:off x="4680431" y="2522451"/>
            <a:ext cx="218200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Innovación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28 Rectángulo"/>
          <p:cNvSpPr/>
          <p:nvPr/>
        </p:nvSpPr>
        <p:spPr>
          <a:xfrm>
            <a:off x="6862440" y="2784061"/>
            <a:ext cx="27606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Brecha digital 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29 Rectángulo"/>
          <p:cNvSpPr/>
          <p:nvPr/>
        </p:nvSpPr>
        <p:spPr>
          <a:xfrm>
            <a:off x="8930542" y="3302616"/>
            <a:ext cx="38619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Nuevos aprendizajes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30 Rectángulo"/>
          <p:cNvSpPr/>
          <p:nvPr/>
        </p:nvSpPr>
        <p:spPr>
          <a:xfrm>
            <a:off x="259266" y="1877754"/>
            <a:ext cx="23214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Integración  </a:t>
            </a:r>
            <a:endParaRPr lang="es-E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60847" y="8526752"/>
            <a:ext cx="12728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Guatemala, </a:t>
            </a:r>
            <a:r>
              <a:rPr lang="es-ES" sz="2800" b="1" dirty="0" smtClean="0"/>
              <a:t>México, Honduras</a:t>
            </a:r>
            <a:r>
              <a:rPr lang="es-ES" sz="2800" dirty="0" smtClean="0"/>
              <a:t>, Costa Rica, Brasil</a:t>
            </a:r>
            <a:r>
              <a:rPr lang="es-ES" sz="2800" dirty="0"/>
              <a:t> </a:t>
            </a:r>
            <a:r>
              <a:rPr lang="es-ES" sz="2800" dirty="0" smtClean="0"/>
              <a:t>y Bolivia </a:t>
            </a:r>
            <a:endParaRPr lang="es-ES" sz="2800" dirty="0"/>
          </a:p>
        </p:txBody>
      </p:sp>
      <p:sp>
        <p:nvSpPr>
          <p:cNvPr id="10" name="9 Rectángulo"/>
          <p:cNvSpPr/>
          <p:nvPr/>
        </p:nvSpPr>
        <p:spPr>
          <a:xfrm>
            <a:off x="685634" y="7545130"/>
            <a:ext cx="121189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rgbClr val="333399"/>
                </a:solidFill>
                <a:latin typeface="Gill Sans MT"/>
                <a:ea typeface="小塚ゴシック Pr6N EL" charset="0"/>
                <a:cs typeface="Arial" pitchFamily="34" charset="0"/>
                <a:sym typeface="Gill Sans" charset="0"/>
              </a:rPr>
              <a:t>Iniciativa regional de multimedia    </a:t>
            </a:r>
            <a:endParaRPr lang="es-ES" sz="4000" b="1" dirty="0">
              <a:solidFill>
                <a:srgbClr val="333399"/>
              </a:solidFill>
              <a:latin typeface="Gill Sans M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pic>
        <p:nvPicPr>
          <p:cNvPr id="21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940" y="4580628"/>
            <a:ext cx="4258404" cy="2636895"/>
          </a:xfrm>
          <a:prstGeom prst="rect">
            <a:avLst/>
          </a:prstGeom>
        </p:spPr>
      </p:pic>
      <p:sp>
        <p:nvSpPr>
          <p:cNvPr id="22" name="1 Rectángulo"/>
          <p:cNvSpPr/>
          <p:nvPr/>
        </p:nvSpPr>
        <p:spPr>
          <a:xfrm>
            <a:off x="165696" y="1155357"/>
            <a:ext cx="1346549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Regionalización de experiencias con apoyo de </a:t>
            </a:r>
            <a:r>
              <a:rPr lang="es-ES" sz="36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EUROsociAL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     </a:t>
            </a:r>
            <a:endParaRPr lang="es-ES" sz="3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00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62187" y="2009423"/>
            <a:ext cx="11776569" cy="213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39" tIns="65020" rIns="130039" bIns="65020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0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510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800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800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s-ES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3315" name="Rectangle 18"/>
          <p:cNvSpPr>
            <a:spLocks noChangeArrowheads="1"/>
          </p:cNvSpPr>
          <p:nvPr/>
        </p:nvSpPr>
        <p:spPr bwMode="auto">
          <a:xfrm>
            <a:off x="0" y="187397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6" name="Rectangle 19"/>
          <p:cNvSpPr>
            <a:spLocks noChangeArrowheads="1"/>
          </p:cNvSpPr>
          <p:nvPr/>
        </p:nvSpPr>
        <p:spPr bwMode="auto">
          <a:xfrm>
            <a:off x="0" y="187397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7" name="Rectangle 28"/>
          <p:cNvSpPr>
            <a:spLocks noChangeArrowheads="1"/>
          </p:cNvSpPr>
          <p:nvPr/>
        </p:nvSpPr>
        <p:spPr bwMode="auto">
          <a:xfrm>
            <a:off x="0" y="28448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8" name="Rectangle 29"/>
          <p:cNvSpPr>
            <a:spLocks noChangeArrowheads="1"/>
          </p:cNvSpPr>
          <p:nvPr/>
        </p:nvSpPr>
        <p:spPr bwMode="auto">
          <a:xfrm>
            <a:off x="0" y="28448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19" name="Rectangle 33"/>
          <p:cNvSpPr>
            <a:spLocks noChangeArrowheads="1"/>
          </p:cNvSpPr>
          <p:nvPr/>
        </p:nvSpPr>
        <p:spPr bwMode="auto">
          <a:xfrm>
            <a:off x="0" y="431237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0" name="Rectangle 34"/>
          <p:cNvSpPr>
            <a:spLocks noChangeArrowheads="1"/>
          </p:cNvSpPr>
          <p:nvPr/>
        </p:nvSpPr>
        <p:spPr bwMode="auto">
          <a:xfrm>
            <a:off x="0" y="431237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1" name="Rectangle 38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2" name="Rectangle 39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3" name="Rectangle 43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4" name="Rectangle 44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5" name="Rectangle 48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6" name="Rectangle 49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7" name="Rectangle 55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8" name="Rectangle 56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29" name="Rectangle 60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0" name="Rectangle 61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1" name="Rectangle 65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sp>
        <p:nvSpPr>
          <p:cNvPr id="13332" name="Rectangle 66"/>
          <p:cNvSpPr>
            <a:spLocks noChangeArrowheads="1"/>
          </p:cNvSpPr>
          <p:nvPr/>
        </p:nvSpPr>
        <p:spPr bwMode="auto">
          <a:xfrm>
            <a:off x="0" y="2"/>
            <a:ext cx="13004800" cy="71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39" tIns="65020" rIns="130039" bIns="650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s-ES_tradnl" altLang="es-ES_tradn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2" y="3647863"/>
            <a:ext cx="4551374" cy="391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rotafolio.files.wordpress.com/2010/08/wolpc-x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86" y="4262332"/>
            <a:ext cx="3597961" cy="28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9 CuadroTexto"/>
          <p:cNvSpPr txBox="1">
            <a:spLocks noChangeArrowheads="1"/>
          </p:cNvSpPr>
          <p:nvPr/>
        </p:nvSpPr>
        <p:spPr bwMode="auto">
          <a:xfrm>
            <a:off x="332865" y="7757120"/>
            <a:ext cx="12766674" cy="153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1pPr>
            <a:lvl2pPr marL="742950" indent="-28575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2pPr>
            <a:lvl3pPr marL="11430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3pPr>
            <a:lvl4pPr marL="16002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4pPr>
            <a:lvl5pPr marL="2057400" indent="-228600" algn="ctr" eaLnBrk="0" hangingPunct="0"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/>
                <a:ea typeface="小塚ゴシック Pr6N EL"/>
                <a:cs typeface="小塚ゴシック Pr6N EL"/>
                <a:sym typeface="Gill Sans"/>
              </a:defRPr>
            </a:lvl9pPr>
          </a:lstStyle>
          <a:p>
            <a:pPr eaLnBrk="1" hangingPunct="1"/>
            <a:r>
              <a:rPr lang="es-ES" sz="3100" dirty="0"/>
              <a:t>Desarrollo Educación Fiscal en Secundaria y Técnica</a:t>
            </a:r>
          </a:p>
          <a:p>
            <a:pPr eaLnBrk="1" hangingPunct="1"/>
            <a:r>
              <a:rPr lang="es-ES" sz="3100" dirty="0"/>
              <a:t>a través del </a:t>
            </a:r>
            <a:r>
              <a:rPr lang="es-ES" sz="3100" b="1" dirty="0"/>
              <a:t>Plan Ceibal</a:t>
            </a:r>
            <a:r>
              <a:rPr lang="es-ES" sz="3100" dirty="0"/>
              <a:t>: </a:t>
            </a:r>
            <a:r>
              <a:rPr lang="es-CL" sz="3100" dirty="0"/>
              <a:t>154.000 estudiantes al año en Uruguay</a:t>
            </a:r>
          </a:p>
          <a:p>
            <a:pPr eaLnBrk="1" hangingPunct="1"/>
            <a:r>
              <a:rPr lang="es-CL" sz="3100" u="sng" dirty="0"/>
              <a:t>Versión regional para 11 países </a:t>
            </a:r>
            <a:endParaRPr lang="es-ES" sz="3100" u="sng" dirty="0"/>
          </a:p>
        </p:txBody>
      </p:sp>
      <p:sp>
        <p:nvSpPr>
          <p:cNvPr id="2" name="1 Rectángulo"/>
          <p:cNvSpPr/>
          <p:nvPr/>
        </p:nvSpPr>
        <p:spPr>
          <a:xfrm>
            <a:off x="2451926" y="2338949"/>
            <a:ext cx="2188626" cy="530057"/>
          </a:xfrm>
          <a:prstGeom prst="rect">
            <a:avLst/>
          </a:prstGeom>
          <a:noFill/>
        </p:spPr>
        <p:txBody>
          <a:bodyPr wrap="none" lIns="91435" tIns="45718" rIns="91435" bIns="4571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Motivación </a:t>
            </a:r>
          </a:p>
        </p:txBody>
      </p:sp>
      <p:sp>
        <p:nvSpPr>
          <p:cNvPr id="28" name="27 Rectángulo"/>
          <p:cNvSpPr/>
          <p:nvPr/>
        </p:nvSpPr>
        <p:spPr>
          <a:xfrm>
            <a:off x="4665724" y="2522450"/>
            <a:ext cx="2211425" cy="530057"/>
          </a:xfrm>
          <a:prstGeom prst="rect">
            <a:avLst/>
          </a:prstGeom>
          <a:noFill/>
        </p:spPr>
        <p:txBody>
          <a:bodyPr wrap="none" lIns="91435" tIns="45718" rIns="91435" bIns="4571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Innovación 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6845257" y="2784061"/>
            <a:ext cx="2795061" cy="530057"/>
          </a:xfrm>
          <a:prstGeom prst="rect">
            <a:avLst/>
          </a:prstGeom>
          <a:noFill/>
        </p:spPr>
        <p:txBody>
          <a:bodyPr wrap="none" lIns="91435" tIns="45718" rIns="91435" bIns="4571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Brecha digital  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8904294" y="3302616"/>
            <a:ext cx="3914455" cy="530057"/>
          </a:xfrm>
          <a:prstGeom prst="rect">
            <a:avLst/>
          </a:prstGeom>
          <a:noFill/>
        </p:spPr>
        <p:txBody>
          <a:bodyPr wrap="none" lIns="91435" tIns="45718" rIns="91435" bIns="4571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Nuevos aprendizajes </a:t>
            </a:r>
          </a:p>
        </p:txBody>
      </p:sp>
      <p:sp>
        <p:nvSpPr>
          <p:cNvPr id="31" name="30 Rectángulo"/>
          <p:cNvSpPr/>
          <p:nvPr/>
        </p:nvSpPr>
        <p:spPr>
          <a:xfrm>
            <a:off x="244755" y="1877754"/>
            <a:ext cx="2350494" cy="530057"/>
          </a:xfrm>
          <a:prstGeom prst="rect">
            <a:avLst/>
          </a:prstGeom>
          <a:noFill/>
        </p:spPr>
        <p:txBody>
          <a:bodyPr wrap="none" lIns="91435" tIns="45718" rIns="91435" bIns="4571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Integración  </a:t>
            </a:r>
          </a:p>
        </p:txBody>
      </p:sp>
      <p:pic>
        <p:nvPicPr>
          <p:cNvPr id="30722" name="Picture 2" descr="http://www.dgi.gub.uy/media/wdgi/ws004/content/image/source0000000025/IMA000002000001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82715" y="4364743"/>
            <a:ext cx="3522085" cy="2662696"/>
          </a:xfrm>
          <a:prstGeom prst="rect">
            <a:avLst/>
          </a:prstGeom>
          <a:noFill/>
        </p:spPr>
      </p:pic>
      <p:sp>
        <p:nvSpPr>
          <p:cNvPr id="32" name="1 Rectángulo"/>
          <p:cNvSpPr/>
          <p:nvPr/>
        </p:nvSpPr>
        <p:spPr>
          <a:xfrm>
            <a:off x="165696" y="1155357"/>
            <a:ext cx="1346549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Regionalización de experiencias con apoyo de </a:t>
            </a:r>
            <a:r>
              <a:rPr lang="es-ES" sz="36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EUROsociAL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     </a:t>
            </a:r>
            <a:endParaRPr lang="es-ES" sz="3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074601847"/>
              </p:ext>
            </p:extLst>
          </p:nvPr>
        </p:nvGraphicFramePr>
        <p:xfrm>
          <a:off x="632673" y="2214104"/>
          <a:ext cx="11707176" cy="6963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9 Rectángulo"/>
          <p:cNvSpPr/>
          <p:nvPr/>
        </p:nvSpPr>
        <p:spPr>
          <a:xfrm>
            <a:off x="381720" y="916360"/>
            <a:ext cx="1211897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54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Esquema </a:t>
            </a:r>
            <a:endParaRPr lang="es-ES" sz="54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075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A2AC0-6D7F-44E3-9497-0AC35099670B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6" y="2009777"/>
            <a:ext cx="117760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39" tIns="65020" rIns="130039" bIns="65020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969728" y="3220616"/>
            <a:ext cx="7035071" cy="440120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ES" sz="2800" b="1" dirty="0">
                <a:latin typeface="Gill Sans MT" pitchFamily="34" charset="0"/>
              </a:rPr>
              <a:t>El Salvador: </a:t>
            </a:r>
            <a:r>
              <a:rPr lang="es-ES" sz="2800" dirty="0">
                <a:latin typeface="Gill Sans MT" pitchFamily="34" charset="0"/>
              </a:rPr>
              <a:t>Ministerio de Educación + Ministerio de Hacienda + Secretaría de Transparencia + Instituto de Acceso a la Información </a:t>
            </a:r>
            <a:r>
              <a:rPr lang="es-ES" sz="2800" dirty="0" smtClean="0">
                <a:latin typeface="Gill Sans MT" pitchFamily="34" charset="0"/>
              </a:rPr>
              <a:t>Pública. </a:t>
            </a:r>
            <a:r>
              <a:rPr lang="es-ES" sz="2800" u="sng" dirty="0" smtClean="0">
                <a:latin typeface="Gill Sans MT" pitchFamily="34" charset="0"/>
              </a:rPr>
              <a:t>Diplomado Educación Fiscal y Transparencia (2014) y guías de apoyo (2015) </a:t>
            </a:r>
            <a:endParaRPr lang="es-ES" sz="2800" u="sng" dirty="0">
              <a:latin typeface="Gill Sans MT" pitchFamily="34" charset="0"/>
            </a:endParaRPr>
          </a:p>
          <a:p>
            <a:pPr algn="ctr"/>
            <a:endParaRPr lang="es-ES" sz="2800" b="1" dirty="0">
              <a:latin typeface="Gill Sans MT" pitchFamily="34" charset="0"/>
            </a:endParaRPr>
          </a:p>
          <a:p>
            <a:r>
              <a:rPr lang="es-ES" sz="2800" b="1" dirty="0">
                <a:latin typeface="Gill Sans MT" pitchFamily="34" charset="0"/>
              </a:rPr>
              <a:t>Chile:  </a:t>
            </a:r>
            <a:r>
              <a:rPr lang="es-ES" sz="2800" dirty="0">
                <a:latin typeface="Gill Sans MT" pitchFamily="34" charset="0"/>
              </a:rPr>
              <a:t>Consejo para la Transparencia y Ministerio de Educación (Formación </a:t>
            </a:r>
            <a:r>
              <a:rPr lang="es-ES" sz="2800" dirty="0" smtClean="0">
                <a:latin typeface="Gill Sans MT" pitchFamily="34" charset="0"/>
              </a:rPr>
              <a:t>cívica Presidenta Bachelet) </a:t>
            </a:r>
            <a:endParaRPr lang="es-ES" sz="2800" dirty="0">
              <a:latin typeface="Gill Sans M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" y="2828572"/>
            <a:ext cx="602137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972186" y="8256376"/>
            <a:ext cx="11470074" cy="7441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s-ES" sz="4000" b="1" dirty="0">
                <a:latin typeface="Gill Sans MT" pitchFamily="34" charset="0"/>
              </a:rPr>
              <a:t>“Paga tus impuestos pero exige transparencia”</a:t>
            </a:r>
          </a:p>
        </p:txBody>
      </p:sp>
      <p:sp>
        <p:nvSpPr>
          <p:cNvPr id="8" name="1 Rectángulo"/>
          <p:cNvSpPr/>
          <p:nvPr/>
        </p:nvSpPr>
        <p:spPr>
          <a:xfrm>
            <a:off x="165696" y="1155357"/>
            <a:ext cx="1346549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Regionalización de experiencias con apoyo de </a:t>
            </a:r>
            <a:r>
              <a:rPr lang="es-ES" sz="36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EUROsociAL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     </a:t>
            </a:r>
            <a:endParaRPr lang="es-ES" sz="3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6" y="2009777"/>
            <a:ext cx="117760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39" tIns="65020" rIns="130039" bIns="65020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47" y="2500536"/>
            <a:ext cx="4096455" cy="300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317824" y="2009777"/>
            <a:ext cx="13004800" cy="64633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s-ES" sz="3600" b="1" dirty="0">
                <a:latin typeface="+mn-lt"/>
              </a:rPr>
              <a:t>Cultura Fiscal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998344" y="3078958"/>
            <a:ext cx="6795201" cy="50167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650230" indent="-650230">
              <a:buFont typeface="Arial" panose="020B0604020202020204" pitchFamily="34" charset="0"/>
              <a:buChar char="•"/>
            </a:pPr>
            <a:r>
              <a:rPr lang="es-ES" sz="3200" dirty="0">
                <a:latin typeface="Gill Sans MT" panose="020B0502020104020203" pitchFamily="34" charset="0"/>
              </a:rPr>
              <a:t>Diseño de la evaluación de los NAF de Brasil y México</a:t>
            </a:r>
          </a:p>
          <a:p>
            <a:pPr marL="650230" indent="-650230">
              <a:buFont typeface="Arial" panose="020B0604020202020204" pitchFamily="34" charset="0"/>
              <a:buChar char="•"/>
            </a:pPr>
            <a:endParaRPr lang="es-ES" sz="3200" dirty="0">
              <a:latin typeface="Gill Sans MT" panose="020B0502020104020203" pitchFamily="34" charset="0"/>
            </a:endParaRPr>
          </a:p>
          <a:p>
            <a:pPr marL="650230" indent="-650230">
              <a:buFont typeface="Arial" panose="020B0604020202020204" pitchFamily="34" charset="0"/>
              <a:buChar char="•"/>
            </a:pPr>
            <a:r>
              <a:rPr lang="es-ES" sz="3200" dirty="0">
                <a:latin typeface="Gill Sans MT" panose="020B0502020104020203" pitchFamily="34" charset="0"/>
              </a:rPr>
              <a:t>Evaluación del Programa de Educación Fiscal de El Salvador; </a:t>
            </a:r>
          </a:p>
          <a:p>
            <a:pPr marL="650230" indent="-650230">
              <a:buFont typeface="Arial" panose="020B0604020202020204" pitchFamily="34" charset="0"/>
              <a:buChar char="•"/>
            </a:pPr>
            <a:endParaRPr lang="es-ES" sz="3200" dirty="0">
              <a:latin typeface="Gill Sans MT" panose="020B0502020104020203" pitchFamily="34" charset="0"/>
            </a:endParaRPr>
          </a:p>
          <a:p>
            <a:pPr marL="650230" indent="-65023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Gill Sans MT" panose="020B0502020104020203" pitchFamily="34" charset="0"/>
              </a:rPr>
              <a:t>Diseño de herramientas </a:t>
            </a:r>
            <a:r>
              <a:rPr lang="es-ES" sz="3200" dirty="0">
                <a:latin typeface="Gill Sans MT" panose="020B0502020104020203" pitchFamily="34" charset="0"/>
              </a:rPr>
              <a:t>de monitoreo y evaluación de Bolivia, El Salvador, México y Costa Rica. </a:t>
            </a:r>
          </a:p>
          <a:p>
            <a:pPr marL="650230" indent="-650230">
              <a:buFont typeface="Arial" panose="020B0604020202020204" pitchFamily="34" charset="0"/>
              <a:buChar char="•"/>
            </a:pPr>
            <a:endParaRPr lang="es-ES" sz="3200" dirty="0">
              <a:latin typeface="Gill Sans MT" panose="020B0502020104020203" pitchFamily="34" charset="0"/>
            </a:endParaRPr>
          </a:p>
        </p:txBody>
      </p:sp>
      <p:pic>
        <p:nvPicPr>
          <p:cNvPr id="6146" name="Picture 2" descr="https://scontent-mad1-1.xx.fbcdn.net/hphotos-xfp1/v/t1.0-9/10405631_945491142180472_1694346385509365343_n.jpg?oh=b7699c06d3eb2c2f76e1f0152aff84d8&amp;oe=55F508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5" y="5502328"/>
            <a:ext cx="4781877" cy="31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Rectángulo"/>
          <p:cNvSpPr/>
          <p:nvPr/>
        </p:nvSpPr>
        <p:spPr>
          <a:xfrm>
            <a:off x="165696" y="1155357"/>
            <a:ext cx="13465496" cy="646327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Regionalización de experiencias con apoyo de </a:t>
            </a:r>
            <a:r>
              <a:rPr lang="es-ES" sz="3600" b="1" dirty="0" err="1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EUROsociAL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</a:rPr>
              <a:t>     </a:t>
            </a:r>
            <a:endParaRPr lang="es-ES" sz="36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19850" y="8095712"/>
            <a:ext cx="644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Guías de referencia para la Red  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904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216" y="1016000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0000"/>
          </a:bodyPr>
          <a:lstStyle/>
          <a:p>
            <a:pPr algn="ctr" eaLnBrk="1" hangingPunct="1">
              <a:defRPr/>
            </a:pPr>
            <a:r>
              <a:rPr lang="es-ES" sz="44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Gestión del conocimiento    </a:t>
            </a:r>
            <a:r>
              <a:rPr lang="es-ES" sz="57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es-ES" sz="57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</a:br>
            <a: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</a:br>
            <a:endParaRPr lang="es-ES" sz="38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828801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grpSp>
        <p:nvGrpSpPr>
          <p:cNvPr id="12" name="11 Grupo"/>
          <p:cNvGrpSpPr/>
          <p:nvPr/>
        </p:nvGrpSpPr>
        <p:grpSpPr>
          <a:xfrm>
            <a:off x="212374" y="2060316"/>
            <a:ext cx="5713961" cy="6741798"/>
            <a:chOff x="5278264" y="1927212"/>
            <a:chExt cx="6236754" cy="7054044"/>
          </a:xfrm>
        </p:grpSpPr>
        <p:pic>
          <p:nvPicPr>
            <p:cNvPr id="13" name="Imagen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8264" y="1927212"/>
              <a:ext cx="6236754" cy="5826879"/>
            </a:xfrm>
            <a:prstGeom prst="rect">
              <a:avLst/>
            </a:prstGeom>
          </p:spPr>
        </p:pic>
        <p:pic>
          <p:nvPicPr>
            <p:cNvPr id="14" name="Imagen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78264" y="7728592"/>
              <a:ext cx="6236754" cy="1252664"/>
            </a:xfrm>
            <a:prstGeom prst="rect">
              <a:avLst/>
            </a:prstGeom>
          </p:spPr>
        </p:pic>
      </p:grp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7463" y="2901904"/>
            <a:ext cx="3187982" cy="227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6375964" y="1682930"/>
            <a:ext cx="6502400" cy="1177756"/>
          </a:xfrm>
          <a:prstGeom prst="rect">
            <a:avLst/>
          </a:prstGeom>
        </p:spPr>
        <p:txBody>
          <a:bodyPr lIns="130046" tIns="65023" rIns="130046" bIns="65023">
            <a:spAutoFit/>
          </a:bodyPr>
          <a:lstStyle/>
          <a:p>
            <a:endParaRPr lang="es-ES" sz="1700" dirty="0"/>
          </a:p>
          <a:p>
            <a:r>
              <a:rPr lang="es-ES" sz="1700" dirty="0"/>
              <a:t> </a:t>
            </a:r>
            <a:r>
              <a:rPr lang="es-ES" sz="1700" b="1" dirty="0"/>
              <a:t>EDUCACIÓN FISCAL Y </a:t>
            </a:r>
            <a:r>
              <a:rPr lang="es-ES" sz="1700" b="1" dirty="0" smtClean="0"/>
              <a:t>CONSTRUCCIÓN </a:t>
            </a:r>
            <a:r>
              <a:rPr lang="es-ES" sz="1700" b="1" dirty="0"/>
              <a:t>DE </a:t>
            </a:r>
          </a:p>
          <a:p>
            <a:r>
              <a:rPr lang="es-ES" sz="1700" b="1" dirty="0"/>
              <a:t>CIUDADANÍA EN AMÉRICA LATINA </a:t>
            </a:r>
          </a:p>
          <a:p>
            <a:r>
              <a:rPr lang="es-ES" sz="1700" b="1" dirty="0"/>
              <a:t>Borja Díaz </a:t>
            </a:r>
            <a:r>
              <a:rPr lang="es-ES" sz="1700" b="1" dirty="0" err="1"/>
              <a:t>Rivillas</a:t>
            </a:r>
            <a:r>
              <a:rPr lang="es-ES" sz="1700" b="1" dirty="0"/>
              <a:t> y Antonio Henrique </a:t>
            </a:r>
            <a:r>
              <a:rPr lang="es-ES" sz="1700" b="1" dirty="0" err="1"/>
              <a:t>Lindemberg</a:t>
            </a:r>
            <a:r>
              <a:rPr lang="es-ES" sz="1700" b="1" dirty="0"/>
              <a:t> </a:t>
            </a:r>
            <a:r>
              <a:rPr lang="es-ES" sz="1700" b="1" dirty="0" err="1"/>
              <a:t>Baltazar</a:t>
            </a:r>
            <a:endParaRPr lang="es-ES" sz="1700" dirty="0"/>
          </a:p>
        </p:txBody>
      </p:sp>
      <p:pic>
        <p:nvPicPr>
          <p:cNvPr id="16387" name="Picture 3" descr="http://upload.wikimedia.org/wikipedia/commons/thumb/9/95/Logo-ciat-es.svg/100px-Logo-ciat-es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871" y="3076600"/>
            <a:ext cx="1354667" cy="135466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347" y="5425442"/>
            <a:ext cx="2801614" cy="293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32" y="8455618"/>
            <a:ext cx="66008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272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02E4A1-8052-46EA-B81B-790AC87EB65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3" name="4 Rectángulo"/>
          <p:cNvSpPr/>
          <p:nvPr/>
        </p:nvSpPr>
        <p:spPr>
          <a:xfrm>
            <a:off x="131763" y="1074738"/>
            <a:ext cx="12601575" cy="1417637"/>
          </a:xfrm>
          <a:prstGeom prst="rect">
            <a:avLst/>
          </a:prstGeom>
        </p:spPr>
        <p:txBody>
          <a:bodyPr lIns="92878" tIns="46439" rIns="92878" bIns="46439"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Institucionalizar la Red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  <a:p>
            <a:pPr marL="406345" indent="-406345" algn="ctr">
              <a:defRPr/>
            </a:pPr>
            <a:r>
              <a:rPr lang="es-ES" sz="46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     </a:t>
            </a:r>
          </a:p>
        </p:txBody>
      </p:sp>
      <p:pic>
        <p:nvPicPr>
          <p:cNvPr id="2050" name="Picture 2" descr="C:\Users\Borja\Pictures\15637428021_3336a8e92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50" y="2318279"/>
            <a:ext cx="5729567" cy="38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1"/>
          <p:cNvSpPr txBox="1"/>
          <p:nvPr/>
        </p:nvSpPr>
        <p:spPr>
          <a:xfrm>
            <a:off x="5966089" y="6316955"/>
            <a:ext cx="701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Taller internacional México  (Octubre, 2014) </a:t>
            </a:r>
            <a:endParaRPr lang="es-ES" sz="2400" b="1" dirty="0"/>
          </a:p>
        </p:txBody>
      </p:sp>
      <p:sp>
        <p:nvSpPr>
          <p:cNvPr id="2" name="1 Llamada de flecha a la derecha"/>
          <p:cNvSpPr/>
          <p:nvPr/>
        </p:nvSpPr>
        <p:spPr bwMode="auto">
          <a:xfrm>
            <a:off x="1677864" y="7252008"/>
            <a:ext cx="4288225" cy="1603847"/>
          </a:xfrm>
          <a:prstGeom prst="rightArrowCallou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3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小塚ゴシック Pr6N EL" charset="0"/>
              <a:cs typeface="小塚ゴシック Pr6N EL" charset="0"/>
              <a:sym typeface="Gill Sans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77864" y="7541833"/>
            <a:ext cx="290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Grupo de trabajo estatuto de la Red</a:t>
            </a:r>
          </a:p>
          <a:p>
            <a:r>
              <a:rPr lang="es-ES_tradnl" sz="2400" b="1" dirty="0" smtClean="0"/>
              <a:t> </a:t>
            </a:r>
            <a:endParaRPr lang="es-ES_tradnl" sz="24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6430392" y="7833373"/>
            <a:ext cx="630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B050"/>
                </a:solidFill>
              </a:rPr>
              <a:t>Estatuto validado en abril 2015 </a:t>
            </a:r>
            <a:endParaRPr lang="es-ES" sz="3200" b="1" dirty="0">
              <a:solidFill>
                <a:srgbClr val="00B050"/>
              </a:solidFill>
            </a:endParaRPr>
          </a:p>
        </p:txBody>
      </p:sp>
      <p:pic>
        <p:nvPicPr>
          <p:cNvPr id="11" name="Picture 2" descr="C:\Users\Borja Diaz\AppData\Local\Microsoft\Windows\Temporary Internet Files\Content.Outlook\30121T25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9" y="2584031"/>
            <a:ext cx="4932313" cy="32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131763" y="6282038"/>
            <a:ext cx="701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Experiencias europeas (octubre, 2013)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626525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3219" y="1130821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0000"/>
          </a:bodyPr>
          <a:lstStyle/>
          <a:p>
            <a:pPr algn="ctr" eaLnBrk="1" hangingPunct="1">
              <a:defRPr/>
            </a:pPr>
            <a:r>
              <a:rPr lang="es-ES" sz="44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Estatuto: objetivos de la Red    </a:t>
            </a: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endParaRPr lang="es-ES" sz="3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828801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sp>
        <p:nvSpPr>
          <p:cNvPr id="7" name="6 CuadroTexto"/>
          <p:cNvSpPr txBox="1"/>
          <p:nvPr/>
        </p:nvSpPr>
        <p:spPr>
          <a:xfrm>
            <a:off x="562540" y="2726162"/>
            <a:ext cx="2765107" cy="71609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s-ES" dirty="0">
              <a:latin typeface="Gill Sans MT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246494" y="2212504"/>
            <a:ext cx="12631870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b="1" dirty="0" smtClean="0"/>
              <a:t>Destacar </a:t>
            </a:r>
            <a:r>
              <a:rPr lang="es-ES_tradnl" sz="3200" b="1" dirty="0"/>
              <a:t>la importancia de la educación fiscal como política pública </a:t>
            </a:r>
            <a:r>
              <a:rPr lang="es-ES_tradnl" sz="3200" dirty="0"/>
              <a:t>para lograr sociedades más prósperas y cohesionadas</a:t>
            </a:r>
            <a:r>
              <a:rPr lang="es-ES_tradnl" sz="3200" dirty="0" smtClean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b="1" dirty="0" smtClean="0"/>
              <a:t>Fomentar el intercambio de experiencias </a:t>
            </a:r>
            <a:r>
              <a:rPr lang="es-ES_tradnl" sz="3200" dirty="0" smtClean="0"/>
              <a:t>para </a:t>
            </a:r>
            <a:r>
              <a:rPr lang="es-ES_tradnl" sz="3200" dirty="0"/>
              <a:t>fortalecer las </a:t>
            </a:r>
            <a:r>
              <a:rPr lang="es-ES_tradnl" sz="3200" dirty="0" smtClean="0"/>
              <a:t>iniciativas </a:t>
            </a:r>
            <a:r>
              <a:rPr lang="es-ES_tradnl" sz="3200" dirty="0"/>
              <a:t>de educación fiscal a través del aprendizaje conjunto entre pares</a:t>
            </a:r>
            <a:r>
              <a:rPr lang="es-ES_tradnl" sz="3200" dirty="0" smtClean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b="1" dirty="0"/>
              <a:t>Sensibilizar </a:t>
            </a:r>
            <a:r>
              <a:rPr lang="es-ES_tradnl" sz="3200" b="1" dirty="0" smtClean="0"/>
              <a:t>sobre la </a:t>
            </a:r>
            <a:r>
              <a:rPr lang="es-ES_tradnl" sz="3200" b="1" dirty="0"/>
              <a:t>importancia de la Educación  Fiscal </a:t>
            </a:r>
            <a:r>
              <a:rPr lang="es-ES_tradnl" sz="3200" dirty="0"/>
              <a:t>como vehículo para generar una mayor reciprocidad entre el Estado y los ciudadanos;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3200" b="1" dirty="0" smtClean="0"/>
              <a:t>Establecer </a:t>
            </a:r>
            <a:r>
              <a:rPr lang="es-ES_tradnl" sz="3200" b="1" dirty="0"/>
              <a:t>canales y herramientas de diálogo </a:t>
            </a:r>
            <a:r>
              <a:rPr lang="es-ES_tradnl" sz="3200" dirty="0"/>
              <a:t>y cooperación que permitan sistematizar y difundir conocimiento beneficiándose de las nuevas tecnologías y de las comunidades 2.0</a:t>
            </a:r>
            <a:r>
              <a:rPr lang="es-ES_tradnl" sz="3200" dirty="0" smtClean="0"/>
              <a:t>.. </a:t>
            </a:r>
            <a:r>
              <a:rPr lang="es-ES_tradnl" sz="3200" b="1" dirty="0">
                <a:cs typeface="Times New Roman" panose="02020603050405020304" pitchFamily="18" charset="0"/>
              </a:rPr>
              <a:t/>
            </a:r>
            <a:br>
              <a:rPr lang="es-ES_tradnl" sz="3200" b="1" dirty="0">
                <a:cs typeface="Times New Roman" panose="02020603050405020304" pitchFamily="18" charset="0"/>
              </a:rPr>
            </a:br>
            <a:endParaRPr lang="es-ES_tradnl" sz="3200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s-E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209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44866" y="1194696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0000"/>
          </a:bodyPr>
          <a:lstStyle/>
          <a:p>
            <a:pPr algn="ctr" eaLnBrk="1" hangingPunct="1">
              <a:defRPr/>
            </a:pP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Estatuto de la Red </a:t>
            </a:r>
            <a:r>
              <a:rPr lang="es-ES" sz="3600" b="1" dirty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de Educación 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Fiscal: gobierno y </a:t>
            </a:r>
            <a:r>
              <a:rPr lang="es-ES" sz="36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miembros  </a:t>
            </a: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endParaRPr lang="es-ES" sz="3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32364" y="1896619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sp>
        <p:nvSpPr>
          <p:cNvPr id="7" name="6 CuadroTexto"/>
          <p:cNvSpPr txBox="1"/>
          <p:nvPr/>
        </p:nvSpPr>
        <p:spPr>
          <a:xfrm>
            <a:off x="562540" y="2726162"/>
            <a:ext cx="2765107" cy="71609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s-ES" dirty="0">
              <a:latin typeface="Gill Sans MT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0" y="2680046"/>
            <a:ext cx="4608512" cy="444018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ES" sz="3200" dirty="0">
                <a:solidFill>
                  <a:srgbClr val="0000FF"/>
                </a:solidFill>
                <a:latin typeface="Gill Sans MT" pitchFamily="34" charset="0"/>
              </a:rPr>
              <a:t>Miembros plenos</a:t>
            </a:r>
          </a:p>
          <a:p>
            <a:endParaRPr lang="es-ES" sz="3200" dirty="0">
              <a:solidFill>
                <a:srgbClr val="0000FF"/>
              </a:solidFill>
              <a:latin typeface="Gill Sans MT" pitchFamily="34" charset="0"/>
            </a:endParaRPr>
          </a:p>
          <a:p>
            <a:r>
              <a:rPr lang="es-ES" sz="3200" dirty="0">
                <a:solidFill>
                  <a:srgbClr val="0000FF"/>
                </a:solidFill>
                <a:latin typeface="Gill Sans MT" pitchFamily="34" charset="0"/>
              </a:rPr>
              <a:t>Entidades asociadas</a:t>
            </a:r>
          </a:p>
          <a:p>
            <a:endParaRPr lang="es-ES" sz="3200" dirty="0">
              <a:solidFill>
                <a:srgbClr val="0000FF"/>
              </a:solidFill>
              <a:latin typeface="Gill Sans MT" pitchFamily="34" charset="0"/>
            </a:endParaRPr>
          </a:p>
          <a:p>
            <a:r>
              <a:rPr lang="es-ES" sz="3200" dirty="0">
                <a:solidFill>
                  <a:srgbClr val="0000FF"/>
                </a:solidFill>
                <a:latin typeface="Gill Sans MT" pitchFamily="34" charset="0"/>
              </a:rPr>
              <a:t>Entidades colaboradoras </a:t>
            </a:r>
          </a:p>
          <a:p>
            <a:endParaRPr lang="es-ES" sz="3200" dirty="0">
              <a:solidFill>
                <a:srgbClr val="0000FF"/>
              </a:solidFill>
              <a:latin typeface="Gill Sans MT" pitchFamily="34" charset="0"/>
            </a:endParaRPr>
          </a:p>
          <a:p>
            <a:r>
              <a:rPr lang="es-ES" sz="3200" dirty="0">
                <a:solidFill>
                  <a:srgbClr val="0000FF"/>
                </a:solidFill>
                <a:latin typeface="Gill Sans MT" pitchFamily="34" charset="0"/>
              </a:rPr>
              <a:t>Observadores </a:t>
            </a:r>
          </a:p>
          <a:p>
            <a:endParaRPr lang="es-ES" sz="2800" dirty="0">
              <a:latin typeface="Gill Sans MT" pitchFamily="34" charset="0"/>
            </a:endParaRPr>
          </a:p>
          <a:p>
            <a:r>
              <a:rPr lang="es-ES" sz="2800" dirty="0">
                <a:latin typeface="Gill Sans MT" pitchFamily="34" charset="0"/>
              </a:rPr>
              <a:t> 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768379" y="1980503"/>
            <a:ext cx="4851872" cy="7456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30046" tIns="65023" rIns="130046" bIns="65023" rtlCol="0">
            <a:spAutoFit/>
          </a:bodyPr>
          <a:lstStyle/>
          <a:p>
            <a:r>
              <a:rPr lang="es-ES" sz="2800" dirty="0" smtClean="0">
                <a:latin typeface="Gill Sans MT" pitchFamily="34" charset="0"/>
              </a:rPr>
              <a:t>Asamblea (plan anual, nuevos miembros)</a:t>
            </a:r>
            <a:endParaRPr lang="es-ES" sz="2800" dirty="0" smtClean="0">
              <a:latin typeface="Gill Sans MT" pitchFamily="34" charset="0"/>
            </a:endParaRPr>
          </a:p>
          <a:p>
            <a:endParaRPr lang="es-ES" sz="2800" dirty="0">
              <a:latin typeface="Gill Sans MT" pitchFamily="34" charset="0"/>
            </a:endParaRPr>
          </a:p>
          <a:p>
            <a:r>
              <a:rPr lang="es-ES" sz="2800" dirty="0" smtClean="0">
                <a:latin typeface="Gill Sans MT" pitchFamily="34" charset="0"/>
              </a:rPr>
              <a:t>Presidencia </a:t>
            </a:r>
            <a:r>
              <a:rPr lang="es-ES" sz="2800" dirty="0" smtClean="0">
                <a:latin typeface="Gill Sans MT" pitchFamily="34" charset="0"/>
              </a:rPr>
              <a:t>(Representación de la REF, presidencia Asamblea) </a:t>
            </a:r>
            <a:endParaRPr lang="es-ES" sz="2800" dirty="0">
              <a:latin typeface="Gill Sans MT" pitchFamily="34" charset="0"/>
            </a:endParaRPr>
          </a:p>
          <a:p>
            <a:endParaRPr lang="es-ES" sz="2800" dirty="0">
              <a:latin typeface="Gill Sans MT" pitchFamily="34" charset="0"/>
            </a:endParaRPr>
          </a:p>
          <a:p>
            <a:r>
              <a:rPr lang="es-ES" sz="2800" dirty="0">
                <a:latin typeface="Gill Sans MT" pitchFamily="34" charset="0"/>
              </a:rPr>
              <a:t>Comité Ejecutivo </a:t>
            </a:r>
            <a:r>
              <a:rPr lang="es-ES" sz="2800" dirty="0" smtClean="0">
                <a:latin typeface="Gill Sans MT" pitchFamily="34" charset="0"/>
              </a:rPr>
              <a:t>(propuesta de plan a </a:t>
            </a:r>
            <a:r>
              <a:rPr lang="es-ES" sz="2800" dirty="0" smtClean="0">
                <a:latin typeface="Gill Sans MT" pitchFamily="34" charset="0"/>
              </a:rPr>
              <a:t>Asamblea</a:t>
            </a:r>
            <a:r>
              <a:rPr lang="es-ES" sz="2800" dirty="0" smtClean="0">
                <a:latin typeface="Gill Sans MT" pitchFamily="34" charset="0"/>
              </a:rPr>
              <a:t>, organización comisiones de trabajo, seguimiento plan) </a:t>
            </a:r>
            <a:endParaRPr lang="es-ES" sz="2800" dirty="0">
              <a:latin typeface="Gill Sans MT" pitchFamily="34" charset="0"/>
            </a:endParaRPr>
          </a:p>
          <a:p>
            <a:endParaRPr lang="es-ES" sz="2800" dirty="0">
              <a:latin typeface="Gill Sans MT" pitchFamily="34" charset="0"/>
            </a:endParaRPr>
          </a:p>
          <a:p>
            <a:r>
              <a:rPr lang="es-ES" sz="2800" dirty="0">
                <a:latin typeface="Gill Sans MT" pitchFamily="34" charset="0"/>
              </a:rPr>
              <a:t>Secretaría </a:t>
            </a:r>
            <a:r>
              <a:rPr lang="es-ES" sz="2800" dirty="0" smtClean="0">
                <a:latin typeface="Gill Sans MT" pitchFamily="34" charset="0"/>
              </a:rPr>
              <a:t>permanente </a:t>
            </a:r>
            <a:r>
              <a:rPr lang="es-ES" sz="2800" dirty="0" smtClean="0">
                <a:latin typeface="Gill Sans MT" pitchFamily="34" charset="0"/>
              </a:rPr>
              <a:t>(coordinación actividades REF, contactos OOII, organización Asamblea y gestión portal REF) </a:t>
            </a:r>
            <a:endParaRPr lang="es-ES" sz="2800" dirty="0">
              <a:latin typeface="Gill Sans MT" pitchFamily="34" charset="0"/>
            </a:endParaRPr>
          </a:p>
          <a:p>
            <a:endParaRPr lang="es-ES" sz="2800" dirty="0">
              <a:latin typeface="Gill Sans MT" pitchFamily="34" charset="0"/>
            </a:endParaRPr>
          </a:p>
          <a:p>
            <a:r>
              <a:rPr lang="es-ES" sz="2800" dirty="0">
                <a:latin typeface="Gill Sans MT" pitchFamily="34" charset="0"/>
              </a:rPr>
              <a:t>Puntos focales  </a:t>
            </a:r>
          </a:p>
        </p:txBody>
      </p:sp>
      <p:pic>
        <p:nvPicPr>
          <p:cNvPr id="12" name="Picture 2" descr="http://4.bp.blogspot.com/_ZSYIPT9SKoo/TQFLOgF_OOI/AAAAAAAAAek/Y9PjdznoqnE/s1600/redes_cnocimie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8380" y="5676143"/>
            <a:ext cx="3969109" cy="2980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404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828801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92" y="2141358"/>
            <a:ext cx="10626403" cy="614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49350" y="8666022"/>
            <a:ext cx="9627164" cy="656590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s-ES" sz="3400" dirty="0"/>
              <a:t>http://www.educacionfiscal.org/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101800" y="3565507"/>
            <a:ext cx="2765107" cy="71609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s-ES" dirty="0">
              <a:latin typeface="Gill Sans MT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2037" y="1204392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9pPr>
          </a:lstStyle>
          <a:p>
            <a:pPr>
              <a:defRPr/>
            </a:pPr>
            <a: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Nuevo portal como punto de encuentro de la Red </a:t>
            </a:r>
            <a:b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es-ES" sz="32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54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16001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0000"/>
          </a:bodyPr>
          <a:lstStyle/>
          <a:p>
            <a:pPr algn="ctr" eaLnBrk="1" hangingPunct="1">
              <a:defRPr/>
            </a:pPr>
            <a:r>
              <a:rPr lang="es-ES" sz="57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es-ES" sz="57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</a:br>
            <a: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</a:br>
            <a:endParaRPr lang="es-ES" sz="38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828801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25" y="2199481"/>
            <a:ext cx="10036315" cy="645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893888" y="8651398"/>
            <a:ext cx="9768274" cy="716091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s-ES_tradnl" dirty="0"/>
              <a:t>http://rednaf.educacionfiscal.org/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2037" y="1204392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10800">
                <a:solidFill>
                  <a:srgbClr val="707272"/>
                </a:solidFill>
                <a:latin typeface="Gill Sans" charset="0"/>
                <a:ea typeface="小塚ゴシック Pr6N EL" charset="0"/>
                <a:cs typeface="小塚ゴシック Pr6N EL" charset="0"/>
                <a:sym typeface="Gill Sans" charset="0"/>
              </a:defRPr>
            </a:lvl9pPr>
          </a:lstStyle>
          <a:p>
            <a:pPr>
              <a:defRPr/>
            </a:pPr>
            <a: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Nuevo portal como punto de encuentro de la Red </a:t>
            </a:r>
            <a:b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es-ES" sz="3200" b="1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es-ES" sz="320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29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2037" y="1204392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0000"/>
          </a:bodyPr>
          <a:lstStyle/>
          <a:p>
            <a:pPr algn="ctr" eaLnBrk="1" hangingPunct="1">
              <a:defRPr/>
            </a:pPr>
            <a:r>
              <a:rPr lang="es-ES" sz="4000" b="1" kern="1200" dirty="0">
                <a:solidFill>
                  <a:schemeClr val="accent2"/>
                </a:solidFill>
                <a:latin typeface="+mn-lt"/>
                <a:ea typeface="小塚ゴシック Pr6N EL"/>
                <a:cs typeface="Arial" pitchFamily="34" charset="0"/>
              </a:rPr>
              <a:t>Instituciones parte de la Red    </a:t>
            </a:r>
            <a:r>
              <a:rPr lang="es-E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es-ES" sz="3200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es-E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es-ES" sz="3200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es-ES" sz="3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53350" y="2037344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sp>
        <p:nvSpPr>
          <p:cNvPr id="4" name="3 CuadroTexto"/>
          <p:cNvSpPr txBox="1"/>
          <p:nvPr/>
        </p:nvSpPr>
        <p:spPr>
          <a:xfrm>
            <a:off x="793777" y="2500536"/>
            <a:ext cx="11881320" cy="56938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2800" b="1" dirty="0" smtClean="0"/>
              <a:t>Miembros plenos: </a:t>
            </a:r>
            <a:r>
              <a:rPr lang="es-ES_tradnl" sz="2800" dirty="0" smtClean="0"/>
              <a:t>Administraciones tributarias de Brasil, Bolivia, El Salvador, Honduras, México, Guatemala, Chile, Costa Rica, Ecuador y Uruguay. </a:t>
            </a:r>
          </a:p>
          <a:p>
            <a:endParaRPr lang="es-ES_tradnl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2800" b="1" dirty="0"/>
              <a:t>Instituciones </a:t>
            </a:r>
            <a:r>
              <a:rPr lang="es-ES_tradnl" sz="2800" b="1" dirty="0" smtClean="0"/>
              <a:t>asociadas</a:t>
            </a:r>
            <a:r>
              <a:rPr lang="es-ES_tradnl" sz="2800" b="1" dirty="0"/>
              <a:t>: </a:t>
            </a:r>
            <a:endParaRPr lang="es-ES_tradnl" sz="2800" b="1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_tradnl" sz="2800" dirty="0" smtClean="0"/>
              <a:t>Administraciones tributarias de la UE: Bulgaria, Finlandia, España e Italia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_tradnl" sz="2800" dirty="0" smtClean="0"/>
              <a:t>Ministerio de Finanzas de Austria; </a:t>
            </a:r>
            <a:endParaRPr lang="es-ES_tradnl" sz="28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_tradnl" sz="2800" dirty="0" smtClean="0"/>
              <a:t>Ministerio </a:t>
            </a:r>
            <a:r>
              <a:rPr lang="es-ES_tradnl" sz="2800" dirty="0"/>
              <a:t>de Educación de El </a:t>
            </a:r>
            <a:r>
              <a:rPr lang="es-ES_tradnl" sz="2800" dirty="0" smtClean="0"/>
              <a:t>Salvador</a:t>
            </a:r>
            <a:r>
              <a:rPr lang="es-ES_tradnl" sz="2800" dirty="0"/>
              <a:t>;</a:t>
            </a:r>
            <a:endParaRPr lang="es-ES_tradnl" sz="28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_tradnl" sz="2800" dirty="0" smtClean="0"/>
              <a:t>Universidad Nacional Autónoma de Honduras;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_tradnl" sz="2800" dirty="0" err="1"/>
              <a:t>Universidade</a:t>
            </a:r>
            <a:r>
              <a:rPr lang="es-ES_tradnl" sz="2800" dirty="0"/>
              <a:t> Estadual da Paraíba (Brasil); </a:t>
            </a:r>
            <a:endParaRPr lang="es-ES_tradnl" sz="28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_tradnl" sz="2800" dirty="0" smtClean="0"/>
              <a:t>Universidad </a:t>
            </a:r>
            <a:r>
              <a:rPr lang="es-ES_tradnl" sz="2800" dirty="0"/>
              <a:t>Estadual de </a:t>
            </a:r>
            <a:r>
              <a:rPr lang="es-ES_tradnl" sz="2800" dirty="0" err="1"/>
              <a:t>Maringá</a:t>
            </a:r>
            <a:r>
              <a:rPr lang="es-ES_tradnl" sz="2800" dirty="0"/>
              <a:t> (Brasil). </a:t>
            </a:r>
            <a:endParaRPr lang="es-ES_tradnl" sz="2800" dirty="0" smtClean="0"/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s-ES_tradnl" sz="28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_tradnl" sz="2800" b="1" dirty="0" smtClean="0"/>
              <a:t>Entidades colaboradoras:  </a:t>
            </a:r>
            <a:r>
              <a:rPr lang="es-ES_tradnl" sz="2800" dirty="0" err="1" smtClean="0"/>
              <a:t>Febrafite</a:t>
            </a:r>
            <a:r>
              <a:rPr lang="es-ES_tradnl" sz="2800" dirty="0" smtClean="0"/>
              <a:t> - </a:t>
            </a:r>
            <a:r>
              <a:rPr lang="pt-BR" sz="2800" dirty="0"/>
              <a:t> federação brasileira de associações de fiscais de tributos </a:t>
            </a:r>
            <a:r>
              <a:rPr lang="pt-BR" sz="2800" dirty="0" smtClean="0"/>
              <a:t>estaduais, </a:t>
            </a:r>
            <a:r>
              <a:rPr lang="pt-BR" sz="2800" dirty="0" err="1" smtClean="0"/>
              <a:t>Secretaría</a:t>
            </a:r>
            <a:r>
              <a:rPr lang="pt-BR" sz="2800" dirty="0" smtClean="0"/>
              <a:t> de Fazenda de Fortaleza</a:t>
            </a:r>
            <a:r>
              <a:rPr lang="pt-BR" sz="2800" dirty="0"/>
              <a:t> </a:t>
            </a:r>
            <a:r>
              <a:rPr lang="pt-BR" sz="2800" dirty="0" smtClean="0"/>
              <a:t>(Brasil). 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874235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0" y="-358033"/>
            <a:ext cx="262650" cy="71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023" tIns="65013" rIns="130023" bIns="65013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11111" y="1142556"/>
            <a:ext cx="11777308" cy="647777"/>
          </a:xfrm>
          <a:prstGeom prst="rect">
            <a:avLst/>
          </a:prstGeom>
        </p:spPr>
        <p:txBody>
          <a:bodyPr wrap="square" lIns="92874" tIns="46436" rIns="92874" bIns="46436">
            <a:spAutoFit/>
          </a:bodyPr>
          <a:lstStyle/>
          <a:p>
            <a:pPr marL="406324" indent="-406324" algn="ctr"/>
            <a:r>
              <a:rPr lang="es-ES" sz="3600" b="1" dirty="0" smtClean="0">
                <a:solidFill>
                  <a:schemeClr val="accent2"/>
                </a:solidFill>
                <a:latin typeface="+mn-lt"/>
                <a:cs typeface="Arial" pitchFamily="34" charset="0"/>
              </a:rPr>
              <a:t>Grupos de trabajo de la Red   </a:t>
            </a:r>
            <a:endParaRPr lang="es-ES" sz="3600" b="1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Rectangle 5">
            <a:hlinkClick r:id="rId3"/>
          </p:cNvPr>
          <p:cNvSpPr>
            <a:spLocks noChangeArrowheads="1"/>
          </p:cNvSpPr>
          <p:nvPr/>
        </p:nvSpPr>
        <p:spPr bwMode="auto">
          <a:xfrm>
            <a:off x="0" y="-109952"/>
            <a:ext cx="184720" cy="67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7">
            <a:hlinkClick r:id=""/>
          </p:cNvPr>
          <p:cNvSpPr>
            <a:spLocks noChangeArrowheads="1"/>
          </p:cNvSpPr>
          <p:nvPr/>
        </p:nvSpPr>
        <p:spPr bwMode="auto">
          <a:xfrm>
            <a:off x="1" y="28853914"/>
            <a:ext cx="6283325" cy="66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  <a:spAutoFit/>
          </a:bodyPr>
          <a:lstStyle/>
          <a:p>
            <a:pPr defTabSz="914354"/>
            <a:r>
              <a:rPr lang="es-ES" sz="1800">
                <a:latin typeface="Arial" charset="0"/>
                <a:cs typeface="Arial" charset="0"/>
              </a:rPr>
              <a:t>null</a:t>
            </a:r>
          </a:p>
          <a:p>
            <a:pPr defTabSz="914354" eaLnBrk="0" hangingPunct="0"/>
            <a:endParaRPr lang="es-ES" sz="1800">
              <a:latin typeface="Arial" charset="0"/>
              <a:cs typeface="Arial" charset="0"/>
            </a:endParaRPr>
          </a:p>
        </p:txBody>
      </p:sp>
      <p:pic>
        <p:nvPicPr>
          <p:cNvPr id="6146" name="Picture 2" descr="http://educacionfiscal.org/files/2014-11/educacionformal%20%281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2049765"/>
            <a:ext cx="2629936" cy="33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ducacionfiscal.org/files/2014-11/educacionnoformal%20%281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690" y="2304379"/>
            <a:ext cx="3848150" cy="28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educacionfiscal.org/files/2014-11/comunicac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56" y="6264058"/>
            <a:ext cx="4258725" cy="25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educacionfiscal.org/files/2015-03/image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40" y="6172944"/>
            <a:ext cx="32766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40" y="2304379"/>
            <a:ext cx="3343720" cy="245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23591" y="5447565"/>
            <a:ext cx="32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Educación Formal </a:t>
            </a:r>
            <a:endParaRPr lang="es-ES" sz="2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654600" y="5231736"/>
            <a:ext cx="366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Educación no formal </a:t>
            </a:r>
            <a:endParaRPr lang="es-ES" sz="28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0030792" y="5097302"/>
            <a:ext cx="32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Medición </a:t>
            </a:r>
            <a:endParaRPr lang="es-ES" sz="28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158813" y="8798805"/>
            <a:ext cx="32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Comunicación </a:t>
            </a:r>
            <a:endParaRPr lang="es-ES" sz="28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747350" y="8659597"/>
            <a:ext cx="32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NAF </a:t>
            </a:r>
            <a:endParaRPr lang="es-ES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436" y="5987532"/>
            <a:ext cx="3085549" cy="305741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79436" y="8798805"/>
            <a:ext cx="32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Educación superior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4391693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3219" y="1083521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0000"/>
          </a:bodyPr>
          <a:lstStyle/>
          <a:p>
            <a:pPr algn="ctr" eaLnBrk="1" hangingPunct="1">
              <a:defRPr/>
            </a:pPr>
            <a:r>
              <a:rPr lang="es-ES" sz="53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¿Qué es un Red institucional?  </a:t>
            </a: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endParaRPr lang="es-ES" sz="3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828801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sp>
        <p:nvSpPr>
          <p:cNvPr id="7" name="6 CuadroTexto"/>
          <p:cNvSpPr txBox="1"/>
          <p:nvPr/>
        </p:nvSpPr>
        <p:spPr>
          <a:xfrm>
            <a:off x="562540" y="2726162"/>
            <a:ext cx="2765107" cy="71609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s-ES" dirty="0">
              <a:latin typeface="Gill Sans MT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87439" y="3614676"/>
            <a:ext cx="7560840" cy="456329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ES" sz="3600" dirty="0" smtClean="0">
                <a:latin typeface="+mn-lt"/>
              </a:rPr>
              <a:t>“Conformación </a:t>
            </a:r>
            <a:r>
              <a:rPr lang="es-ES" sz="3600" dirty="0">
                <a:latin typeface="+mn-lt"/>
              </a:rPr>
              <a:t>progresiva</a:t>
            </a:r>
          </a:p>
          <a:p>
            <a:r>
              <a:rPr lang="es-ES" sz="3600" dirty="0">
                <a:latin typeface="+mn-lt"/>
              </a:rPr>
              <a:t>de un colectivo </a:t>
            </a:r>
            <a:r>
              <a:rPr lang="es-ES" sz="3600" b="1" dirty="0" smtClean="0">
                <a:latin typeface="+mn-lt"/>
              </a:rPr>
              <a:t>duradero </a:t>
            </a:r>
            <a:r>
              <a:rPr lang="es-ES" sz="3600" b="1" dirty="0">
                <a:latin typeface="+mn-lt"/>
              </a:rPr>
              <a:t>e institucionalizado</a:t>
            </a:r>
            <a:r>
              <a:rPr lang="es-ES" sz="3600" dirty="0">
                <a:latin typeface="+mn-lt"/>
              </a:rPr>
              <a:t>, con acuerdos que</a:t>
            </a:r>
          </a:p>
          <a:p>
            <a:r>
              <a:rPr lang="es-ES" sz="3600" dirty="0">
                <a:latin typeface="+mn-lt"/>
              </a:rPr>
              <a:t>regulan el funcionamiento, objetivos comunes y sentido de </a:t>
            </a:r>
            <a:r>
              <a:rPr lang="es-ES" sz="3600" dirty="0" smtClean="0">
                <a:latin typeface="+mn-lt"/>
              </a:rPr>
              <a:t>pertenencia”</a:t>
            </a:r>
          </a:p>
          <a:p>
            <a:endParaRPr lang="es-ES" sz="3600" dirty="0">
              <a:latin typeface="+mn-lt"/>
            </a:endParaRPr>
          </a:p>
          <a:p>
            <a:r>
              <a:rPr lang="es-ES" sz="2000" dirty="0" smtClean="0">
                <a:latin typeface="+mn-lt"/>
              </a:rPr>
              <a:t>Alianza para la Libre Expresión (2014)</a:t>
            </a:r>
            <a:r>
              <a:rPr lang="es-ES" sz="3600" dirty="0" smtClean="0">
                <a:latin typeface="+mn-lt"/>
              </a:rPr>
              <a:t> </a:t>
            </a:r>
            <a:endParaRPr lang="es-ES" sz="3600" dirty="0">
              <a:latin typeface="+mn-lt"/>
            </a:endParaRPr>
          </a:p>
          <a:p>
            <a:r>
              <a:rPr lang="es-ES" sz="3600" dirty="0">
                <a:latin typeface="+mn-lt"/>
              </a:rPr>
              <a:t>  </a:t>
            </a:r>
          </a:p>
        </p:txBody>
      </p:sp>
      <p:pic>
        <p:nvPicPr>
          <p:cNvPr id="12" name="Picture 2" descr="http://4.bp.blogspot.com/_ZSYIPT9SKoo/TQFLOgF_OOI/AAAAAAAAAek/Y9PjdznoqnE/s1600/redes_cnocimie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8277" y="3649525"/>
            <a:ext cx="4730085" cy="3551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5008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333CF4-B9A9-4B2B-A3D4-4F96083B9538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Principales logros de la Red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6181" y="1911211"/>
            <a:ext cx="12808619" cy="703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3600" b="1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 smtClean="0"/>
              <a:t>Red </a:t>
            </a:r>
            <a:r>
              <a:rPr lang="es-ES" sz="3600" dirty="0"/>
              <a:t>internacional </a:t>
            </a:r>
            <a:r>
              <a:rPr lang="es-ES" sz="3600" dirty="0" smtClean="0"/>
              <a:t>de referencia en </a:t>
            </a:r>
            <a:r>
              <a:rPr lang="es-ES" sz="3600" dirty="0"/>
              <a:t>la materia.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 smtClean="0"/>
              <a:t>Mayor </a:t>
            </a:r>
            <a:r>
              <a:rPr lang="es-ES" sz="3600" dirty="0"/>
              <a:t>difusión de los programas de educación </a:t>
            </a:r>
            <a:r>
              <a:rPr lang="es-ES" sz="3600" dirty="0" smtClean="0"/>
              <a:t>fiscal;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 smtClean="0"/>
              <a:t>Mayor relevancia de la educación fiscal como política pública para mejorar la conciencia fiscal (agenda de desarrollo);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 smtClean="0"/>
              <a:t>Mayor sistematización del conocimiento acumulado hasta entonces disperso.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 smtClean="0"/>
              <a:t>Inclusión de la temática en el sistema educativo;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3600" dirty="0" smtClean="0"/>
              <a:t>Potenciado </a:t>
            </a:r>
            <a:r>
              <a:rPr lang="es-ES" sz="3600" dirty="0"/>
              <a:t>de manera importante el intercambio </a:t>
            </a:r>
            <a:r>
              <a:rPr lang="es-ES" sz="3600" dirty="0" smtClean="0"/>
              <a:t>de experiencias: regionalización de experiencias. </a:t>
            </a:r>
            <a:endParaRPr lang="es-E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0182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1804" y="1069101"/>
            <a:ext cx="13004801" cy="1625600"/>
          </a:xfrm>
          <a:prstGeom prst="rect">
            <a:avLst/>
          </a:prstGeom>
        </p:spPr>
        <p:txBody>
          <a:bodyPr lIns="130046" tIns="65023" rIns="130046" bIns="65023">
            <a:normAutofit fontScale="90000"/>
          </a:bodyPr>
          <a:lstStyle/>
          <a:p>
            <a:pPr algn="ctr" eaLnBrk="1" hangingPunct="1">
              <a:defRPr/>
            </a:pPr>
            <a:r>
              <a:rPr lang="es-ES" sz="53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Relevancia para EUROsociAL   </a:t>
            </a: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s-ES" sz="3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endParaRPr lang="es-ES" sz="3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828801"/>
            <a:ext cx="12878364" cy="7193280"/>
          </a:xfrm>
          <a:prstGeom prst="rect">
            <a:avLst/>
          </a:prstGeom>
        </p:spPr>
        <p:txBody>
          <a:bodyPr lIns="130046" tIns="65023" rIns="130046" bIns="65023"/>
          <a:lstStyle/>
          <a:p>
            <a:pPr marL="388332" indent="-388332">
              <a:defRPr/>
            </a:pPr>
            <a:endParaRPr lang="es-ES_tradnl" sz="1300" dirty="0">
              <a:latin typeface="+mn-lt"/>
            </a:endParaRPr>
          </a:p>
          <a:p>
            <a:pPr marL="388332" indent="-388332">
              <a:defRPr/>
            </a:pPr>
            <a:endParaRPr lang="es-ES" sz="4000" dirty="0">
              <a:latin typeface="+mn-lt"/>
            </a:endParaRPr>
          </a:p>
        </p:txBody>
      </p:sp>
      <p:sp>
        <p:nvSpPr>
          <p:cNvPr id="16388" name="Rectangle 1031"/>
          <p:cNvSpPr>
            <a:spLocks noChangeArrowheads="1"/>
          </p:cNvSpPr>
          <p:nvPr/>
        </p:nvSpPr>
        <p:spPr bwMode="auto">
          <a:xfrm>
            <a:off x="2668693" y="3379894"/>
            <a:ext cx="13004800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endParaRPr lang="es-ES_tradnl" sz="2600"/>
          </a:p>
        </p:txBody>
      </p:sp>
      <p:sp>
        <p:nvSpPr>
          <p:cNvPr id="7" name="6 CuadroTexto"/>
          <p:cNvSpPr txBox="1"/>
          <p:nvPr/>
        </p:nvSpPr>
        <p:spPr>
          <a:xfrm>
            <a:off x="562540" y="2726162"/>
            <a:ext cx="2765107" cy="71609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s-ES" dirty="0">
              <a:latin typeface="Gill Sans MT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387258" y="2694701"/>
            <a:ext cx="12491105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4000" dirty="0" smtClean="0">
                <a:latin typeface="+mn-lt"/>
              </a:rPr>
              <a:t>Visión regional: mayor facilidad </a:t>
            </a:r>
            <a:r>
              <a:rPr lang="es-ES" sz="4000" dirty="0">
                <a:latin typeface="+mn-lt"/>
              </a:rPr>
              <a:t>para </a:t>
            </a:r>
            <a:r>
              <a:rPr lang="es-ES" sz="4000" dirty="0" smtClean="0">
                <a:latin typeface="+mn-lt"/>
              </a:rPr>
              <a:t>identificar necesidades y buenas prácticas: prioridades países;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4000" dirty="0" smtClean="0">
                <a:latin typeface="+mn-lt"/>
              </a:rPr>
              <a:t>Enfoque intersectorial: intercambio entre instituciones públicas fiscales y educativas;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4000" dirty="0" smtClean="0">
                <a:latin typeface="+mn-lt"/>
              </a:rPr>
              <a:t>Ejemplo destacado de cooperación triangular;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4000" dirty="0">
                <a:latin typeface="+mn-lt"/>
              </a:rPr>
              <a:t>Economías de escala: regionalización de experiencias </a:t>
            </a:r>
            <a:r>
              <a:rPr lang="es-ES" sz="4000" dirty="0" smtClean="0">
                <a:latin typeface="+mn-lt"/>
              </a:rPr>
              <a:t>(resultados) a  </a:t>
            </a:r>
            <a:r>
              <a:rPr lang="es-ES" sz="4000" dirty="0">
                <a:latin typeface="+mn-lt"/>
              </a:rPr>
              <a:t>muy bajo </a:t>
            </a:r>
            <a:r>
              <a:rPr lang="es-ES" sz="4000" dirty="0" smtClean="0">
                <a:latin typeface="+mn-lt"/>
              </a:rPr>
              <a:t>coste. </a:t>
            </a:r>
            <a:endParaRPr lang="es-ES" sz="4000" dirty="0">
              <a:latin typeface="+mn-lt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b="1" dirty="0"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" y="8224600"/>
            <a:ext cx="13004800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16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333CF4-B9A9-4B2B-A3D4-4F96083B9538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Desafíos de la Red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6840" y="2212504"/>
            <a:ext cx="12808619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 smtClean="0"/>
              <a:t>Lograr una buena interlocución con otras redes y organizaciones internacionales educativas y fiscales, y potenciales donantes;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 smtClean="0"/>
              <a:t>Identificar proyectos estratégicos que puedan ser financiados por la cooperación internacional al desarrollo;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 smtClean="0"/>
              <a:t>Continuar identificado iniciativas que pueda regionalizarse a muy bajo coste (sin necesidad de donantes);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 smtClean="0"/>
              <a:t>Lograr institucionalizar la forma de trabajo y la toma de decisiones; </a:t>
            </a:r>
            <a:endParaRPr lang="es-ES" sz="32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Incentivar la participación de los actores </a:t>
            </a:r>
            <a:r>
              <a:rPr lang="es-ES" sz="3200" dirty="0" smtClean="0"/>
              <a:t>europeos (barrera del idioma);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 smtClean="0"/>
              <a:t>Compatibilidad entre trabajo cotidiano de las instituciones y el trabajo de la Red.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525952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5776" y="6893024"/>
            <a:ext cx="11704320" cy="1625600"/>
          </a:xfrm>
          <a:prstGeom prst="rect">
            <a:avLst/>
          </a:prstGeom>
        </p:spPr>
        <p:txBody>
          <a:bodyPr lIns="130039" tIns="65020" rIns="130039" bIns="65020"/>
          <a:lstStyle/>
          <a:p>
            <a:pPr algn="ctr" eaLnBrk="1" hangingPunct="1"/>
            <a:r>
              <a:rPr lang="es-ES_tradnl" sz="2800" dirty="0" smtClean="0">
                <a:solidFill>
                  <a:schemeClr val="tx1"/>
                </a:solidFill>
              </a:rPr>
              <a:t/>
            </a:r>
            <a:br>
              <a:rPr lang="es-ES_tradnl" sz="2800" dirty="0" smtClean="0">
                <a:solidFill>
                  <a:schemeClr val="tx1"/>
                </a:solidFill>
              </a:rPr>
            </a:br>
            <a:r>
              <a:rPr lang="es-ES_tradnl" sz="2800" dirty="0" smtClean="0">
                <a:solidFill>
                  <a:schemeClr val="tx1"/>
                </a:solidFill>
              </a:rPr>
              <a:t/>
            </a:r>
            <a:br>
              <a:rPr lang="es-ES_tradnl" sz="2800" dirty="0" smtClean="0">
                <a:solidFill>
                  <a:schemeClr val="tx1"/>
                </a:solidFill>
              </a:rPr>
            </a:br>
            <a:r>
              <a:rPr lang="es-ES_tradnl" sz="2800" dirty="0" smtClean="0">
                <a:solidFill>
                  <a:schemeClr val="tx1"/>
                </a:solidFill>
              </a:rPr>
              <a:t>borja.diaz@fiiapp.org</a:t>
            </a:r>
            <a:br>
              <a:rPr lang="es-ES_tradnl" sz="2800" dirty="0" smtClean="0">
                <a:solidFill>
                  <a:schemeClr val="tx1"/>
                </a:solidFill>
              </a:rPr>
            </a:br>
            <a:r>
              <a:rPr lang="es-ES_tradnl" sz="2800" dirty="0" smtClean="0">
                <a:solidFill>
                  <a:schemeClr val="tx1"/>
                </a:solidFill>
              </a:rPr>
              <a:t/>
            </a:r>
            <a:br>
              <a:rPr lang="es-ES_tradnl" sz="2800" dirty="0" smtClean="0">
                <a:solidFill>
                  <a:schemeClr val="tx1"/>
                </a:solidFill>
              </a:rPr>
            </a:br>
            <a:r>
              <a:rPr lang="es-ES_tradnl" sz="2800" b="1" dirty="0" smtClean="0">
                <a:solidFill>
                  <a:schemeClr val="tx1"/>
                </a:solidFill>
              </a:rPr>
              <a:t>Twitter</a:t>
            </a:r>
            <a:r>
              <a:rPr lang="es-ES_tradnl" sz="2800" b="1" dirty="0">
                <a:solidFill>
                  <a:schemeClr val="tx1"/>
                </a:solidFill>
              </a:rPr>
              <a:t>: @</a:t>
            </a:r>
            <a:r>
              <a:rPr lang="es-ES_tradnl" sz="2800" b="1" dirty="0" err="1">
                <a:solidFill>
                  <a:schemeClr val="tx1"/>
                </a:solidFill>
              </a:rPr>
              <a:t>culturafiscal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829992" y="1201218"/>
            <a:ext cx="10351178" cy="1362422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ctr"/>
            <a:endParaRPr lang="es-ES" sz="4000" b="1" dirty="0">
              <a:latin typeface="+mn-lt"/>
              <a:cs typeface="Times New Roman" panose="02020603050405020304" pitchFamily="18" charset="0"/>
            </a:endParaRPr>
          </a:p>
          <a:p>
            <a:r>
              <a:rPr lang="es-ES" sz="4000" b="1" dirty="0">
                <a:latin typeface="+mn-lt"/>
                <a:cs typeface="Times New Roman" panose="02020603050405020304" pitchFamily="18" charset="0"/>
              </a:rPr>
              <a:t>Muchas gracias por su </a:t>
            </a:r>
            <a:r>
              <a:rPr lang="es-ES" sz="4000" b="1" dirty="0" smtClean="0">
                <a:latin typeface="+mn-lt"/>
                <a:cs typeface="Times New Roman" panose="02020603050405020304" pitchFamily="18" charset="0"/>
              </a:rPr>
              <a:t>atención</a:t>
            </a:r>
            <a:endParaRPr lang="es-ES_tradnl" sz="4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Borja\Pictures\Bolivia\Selección\IMG_6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88" y="2716560"/>
            <a:ext cx="6686890" cy="501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54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333CF4-B9A9-4B2B-A3D4-4F96083B953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975" y="2009775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¿Por qué una Red de Educación Fiscal?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6630" y="2183201"/>
            <a:ext cx="1260988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+mn-lt"/>
              </a:rPr>
              <a:t>Desafíos comunes: problemática de la cohesión social, baja capacidad del Estado para afrontarla, elevado fraude fiscal, corrupción, baja moral fiscal, crisis de valores y desconfianza en </a:t>
            </a:r>
            <a:r>
              <a:rPr lang="es-ES" sz="3200" smtClean="0">
                <a:latin typeface="+mn-lt"/>
              </a:rPr>
              <a:t>el Estado. </a:t>
            </a:r>
            <a:endParaRPr lang="es-ES" sz="3200" dirty="0" smtClean="0">
              <a:latin typeface="+mn-lt"/>
            </a:endParaRPr>
          </a:p>
          <a:p>
            <a:endParaRPr lang="es-ES" sz="32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+mn-lt"/>
              </a:rPr>
              <a:t>Juventud de los programas de educación fiscal o tributaria;</a:t>
            </a:r>
          </a:p>
          <a:p>
            <a:endParaRPr lang="es-ES" sz="320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+mn-lt"/>
              </a:rPr>
              <a:t>Recursos humanos y materiales reducidos;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b="1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+mn-lt"/>
              </a:rPr>
              <a:t>Motivación especial de las personas que trabajan la educación fiscal; </a:t>
            </a:r>
          </a:p>
          <a:p>
            <a:endParaRPr lang="es-ES" sz="3200" b="1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>
                <a:latin typeface="+mn-lt"/>
              </a:rPr>
              <a:t>Necesidad de</a:t>
            </a:r>
            <a:r>
              <a:rPr lang="es-ES" sz="3200" b="1" dirty="0" smtClean="0">
                <a:latin typeface="+mn-lt"/>
              </a:rPr>
              <a:t> compartir conocimientos y experiencias lograr una mayor incidencia y reconocimiento</a:t>
            </a:r>
            <a:endParaRPr lang="es-ES" sz="3200" b="1" dirty="0"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" y="8224600"/>
            <a:ext cx="13004800" cy="173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583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62187" y="2009423"/>
            <a:ext cx="11776569" cy="213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1" tIns="65021" rIns="130041" bIns="65021" anchor="ctr"/>
          <a:lstStyle/>
          <a:p>
            <a:pPr algn="ctr">
              <a:defRPr/>
            </a:pP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844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sz="256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56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s-ES" sz="256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en-GB" sz="2844" b="1">
              <a:solidFill>
                <a:srgbClr val="FEA9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90115" name="Rectangle 18"/>
          <p:cNvSpPr>
            <a:spLocks noChangeArrowheads="1"/>
          </p:cNvSpPr>
          <p:nvPr/>
        </p:nvSpPr>
        <p:spPr bwMode="auto">
          <a:xfrm>
            <a:off x="0" y="18739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6" name="Rectangle 19"/>
          <p:cNvSpPr>
            <a:spLocks noChangeArrowheads="1"/>
          </p:cNvSpPr>
          <p:nvPr/>
        </p:nvSpPr>
        <p:spPr bwMode="auto">
          <a:xfrm>
            <a:off x="0" y="18739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7" name="Rectangle 28"/>
          <p:cNvSpPr>
            <a:spLocks noChangeArrowheads="1"/>
          </p:cNvSpPr>
          <p:nvPr/>
        </p:nvSpPr>
        <p:spPr bwMode="auto">
          <a:xfrm>
            <a:off x="0" y="28448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8" name="Rectangle 29"/>
          <p:cNvSpPr>
            <a:spLocks noChangeArrowheads="1"/>
          </p:cNvSpPr>
          <p:nvPr/>
        </p:nvSpPr>
        <p:spPr bwMode="auto">
          <a:xfrm>
            <a:off x="0" y="28448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9" name="Rectangle 33"/>
          <p:cNvSpPr>
            <a:spLocks noChangeArrowheads="1"/>
          </p:cNvSpPr>
          <p:nvPr/>
        </p:nvSpPr>
        <p:spPr bwMode="auto">
          <a:xfrm>
            <a:off x="0" y="43123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0" name="Rectangle 34"/>
          <p:cNvSpPr>
            <a:spLocks noChangeArrowheads="1"/>
          </p:cNvSpPr>
          <p:nvPr/>
        </p:nvSpPr>
        <p:spPr bwMode="auto">
          <a:xfrm>
            <a:off x="0" y="43123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1" name="Rectangle 38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2" name="Rectangle 39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3" name="Rectangle 43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4" name="Rectangle 44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5" name="Rectangle 48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6" name="Rectangle 49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7" name="Rectangle 55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8" name="Rectangle 56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9" name="Rectangle 60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30" name="Rectangle 61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31" name="Rectangle 65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32" name="Rectangle 66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2" name="1 CuadroTexto"/>
          <p:cNvSpPr txBox="1"/>
          <p:nvPr/>
        </p:nvSpPr>
        <p:spPr>
          <a:xfrm>
            <a:off x="719604" y="7685112"/>
            <a:ext cx="66046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Seminario internacional de Buenos Aires, </a:t>
            </a:r>
            <a:r>
              <a:rPr lang="es-ES" sz="1600" b="1" dirty="0"/>
              <a:t>o</a:t>
            </a:r>
            <a:r>
              <a:rPr lang="es-ES" sz="1600" b="1" dirty="0" smtClean="0"/>
              <a:t>ctubre </a:t>
            </a:r>
            <a:r>
              <a:rPr lang="es-ES" sz="1600" b="1" dirty="0"/>
              <a:t>de 2007 </a:t>
            </a:r>
            <a:endParaRPr lang="es-ES" sz="1600" b="1" dirty="0" smtClean="0"/>
          </a:p>
          <a:p>
            <a:endParaRPr lang="es-ES" sz="1600" b="1" dirty="0"/>
          </a:p>
          <a:p>
            <a:endParaRPr lang="es-ES" sz="1600" b="1" dirty="0" smtClean="0"/>
          </a:p>
          <a:p>
            <a:pPr algn="ctr"/>
            <a:r>
              <a:rPr lang="es-ES" sz="2800" b="1" dirty="0" smtClean="0">
                <a:solidFill>
                  <a:srgbClr val="92D050"/>
                </a:solidFill>
              </a:rPr>
              <a:t>Declaración de Buenos Aires  </a:t>
            </a:r>
            <a:endParaRPr lang="es-ES" sz="2800" b="1" dirty="0">
              <a:solidFill>
                <a:srgbClr val="92D05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0" y="2860576"/>
            <a:ext cx="781780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648" y="1911211"/>
            <a:ext cx="3066728" cy="4336270"/>
          </a:xfrm>
          <a:prstGeom prst="rect">
            <a:avLst/>
          </a:prstGeom>
        </p:spPr>
      </p:pic>
      <p:sp>
        <p:nvSpPr>
          <p:cNvPr id="25" name="24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Origen de la red 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30" y="6388968"/>
            <a:ext cx="3888725" cy="259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917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62187" y="2009423"/>
            <a:ext cx="11776569" cy="213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1" tIns="65021" rIns="130041" bIns="65021" anchor="ctr"/>
          <a:lstStyle/>
          <a:p>
            <a:pPr algn="ctr">
              <a:defRPr/>
            </a:pP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FF00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en-GB" sz="5120" b="1">
                <a:solidFill>
                  <a:srgbClr val="FFCC66"/>
                </a:solidFill>
                <a:cs typeface="Times New Roman" pitchFamily="18" charset="0"/>
              </a:rPr>
              <a:t/>
            </a:r>
            <a:br>
              <a:rPr lang="en-GB" sz="5120" b="1">
                <a:solidFill>
                  <a:srgbClr val="FFCC66"/>
                </a:solidFill>
                <a:cs typeface="Times New Roman" pitchFamily="18" charset="0"/>
              </a:rPr>
            </a:br>
            <a:r>
              <a:rPr lang="en-GB" sz="2844" b="1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cs typeface="Times New Roman" pitchFamily="18" charset="0"/>
              </a:rPr>
            </a:br>
            <a:r>
              <a:rPr lang="en-GB" sz="256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56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s-ES" sz="256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/>
            </a:r>
            <a:br>
              <a:rPr lang="en-GB" sz="2844" b="1">
                <a:solidFill>
                  <a:srgbClr val="FEA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endParaRPr lang="en-GB" sz="2844" b="1">
              <a:solidFill>
                <a:srgbClr val="FEA9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90115" name="Rectangle 18"/>
          <p:cNvSpPr>
            <a:spLocks noChangeArrowheads="1"/>
          </p:cNvSpPr>
          <p:nvPr/>
        </p:nvSpPr>
        <p:spPr bwMode="auto">
          <a:xfrm>
            <a:off x="0" y="18739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6" name="Rectangle 19"/>
          <p:cNvSpPr>
            <a:spLocks noChangeArrowheads="1"/>
          </p:cNvSpPr>
          <p:nvPr/>
        </p:nvSpPr>
        <p:spPr bwMode="auto">
          <a:xfrm>
            <a:off x="0" y="18739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7" name="Rectangle 28"/>
          <p:cNvSpPr>
            <a:spLocks noChangeArrowheads="1"/>
          </p:cNvSpPr>
          <p:nvPr/>
        </p:nvSpPr>
        <p:spPr bwMode="auto">
          <a:xfrm>
            <a:off x="0" y="28448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8" name="Rectangle 29"/>
          <p:cNvSpPr>
            <a:spLocks noChangeArrowheads="1"/>
          </p:cNvSpPr>
          <p:nvPr/>
        </p:nvSpPr>
        <p:spPr bwMode="auto">
          <a:xfrm>
            <a:off x="0" y="28448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19" name="Rectangle 33"/>
          <p:cNvSpPr>
            <a:spLocks noChangeArrowheads="1"/>
          </p:cNvSpPr>
          <p:nvPr/>
        </p:nvSpPr>
        <p:spPr bwMode="auto">
          <a:xfrm>
            <a:off x="0" y="43123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0" name="Rectangle 34"/>
          <p:cNvSpPr>
            <a:spLocks noChangeArrowheads="1"/>
          </p:cNvSpPr>
          <p:nvPr/>
        </p:nvSpPr>
        <p:spPr bwMode="auto">
          <a:xfrm>
            <a:off x="0" y="431237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1" name="Rectangle 38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2" name="Rectangle 39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3" name="Rectangle 43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4" name="Rectangle 44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5" name="Rectangle 48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6" name="Rectangle 49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7" name="Rectangle 55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8" name="Rectangle 56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29" name="Rectangle 60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30" name="Rectangle 61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31" name="Rectangle 65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32" name="Rectangle 66"/>
          <p:cNvSpPr>
            <a:spLocks noChangeArrowheads="1"/>
          </p:cNvSpPr>
          <p:nvPr/>
        </p:nvSpPr>
        <p:spPr bwMode="auto">
          <a:xfrm>
            <a:off x="0" y="1"/>
            <a:ext cx="13004800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_tradnl" sz="2560"/>
          </a:p>
        </p:txBody>
      </p:sp>
      <p:sp>
        <p:nvSpPr>
          <p:cNvPr id="90133" name="23 Rectángulo"/>
          <p:cNvSpPr>
            <a:spLocks noChangeArrowheads="1"/>
          </p:cNvSpPr>
          <p:nvPr/>
        </p:nvSpPr>
        <p:spPr bwMode="auto">
          <a:xfrm>
            <a:off x="-410368" y="2256870"/>
            <a:ext cx="12192000" cy="61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3129" b="1" dirty="0" smtClean="0"/>
              <a:t>Primer Encuentro de la Red </a:t>
            </a:r>
            <a:r>
              <a:rPr lang="es-ES_tradnl" altLang="es-ES_tradnl" sz="3129" b="1" dirty="0"/>
              <a:t>de educación Fiscal  </a:t>
            </a:r>
          </a:p>
        </p:txBody>
      </p:sp>
      <p:sp>
        <p:nvSpPr>
          <p:cNvPr id="90136" name="23 CuadroTexto"/>
          <p:cNvSpPr txBox="1">
            <a:spLocks noChangeArrowheads="1"/>
          </p:cNvSpPr>
          <p:nvPr/>
        </p:nvSpPr>
        <p:spPr bwMode="auto">
          <a:xfrm>
            <a:off x="2784808" y="8837240"/>
            <a:ext cx="8886613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1" tIns="65021" rIns="130041" bIns="65021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2560" dirty="0" smtClean="0"/>
              <a:t>La Antigua, Guatemala, marzo de 2008</a:t>
            </a:r>
            <a:endParaRPr lang="es-ES" altLang="es-ES_tradnl" sz="2560" dirty="0"/>
          </a:p>
        </p:txBody>
      </p:sp>
      <p:sp>
        <p:nvSpPr>
          <p:cNvPr id="26" name="1 Rectángulo"/>
          <p:cNvSpPr>
            <a:spLocks noChangeArrowheads="1"/>
          </p:cNvSpPr>
          <p:nvPr/>
        </p:nvSpPr>
        <p:spPr bwMode="auto">
          <a:xfrm>
            <a:off x="4774208" y="1132384"/>
            <a:ext cx="3667983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3200" b="1" dirty="0" smtClean="0"/>
              <a:t>Origen de la Red  </a:t>
            </a:r>
            <a:endParaRPr lang="es-ES_tradnl" altLang="es-ES_tradnl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5" y="3578854"/>
            <a:ext cx="6958954" cy="422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70" y="3578854"/>
            <a:ext cx="4362004" cy="437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366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B281E-952B-410A-9968-A137F20B92A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12" name="11 Conector recto"/>
          <p:cNvCxnSpPr/>
          <p:nvPr/>
        </p:nvCxnSpPr>
        <p:spPr bwMode="auto">
          <a:xfrm>
            <a:off x="6488326" y="1393200"/>
            <a:ext cx="18784" cy="2368849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>
            <a:off x="6485930" y="6548927"/>
            <a:ext cx="0" cy="243852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6 Conector recto"/>
          <p:cNvCxnSpPr/>
          <p:nvPr/>
        </p:nvCxnSpPr>
        <p:spPr bwMode="auto">
          <a:xfrm flipH="1">
            <a:off x="308125" y="5326407"/>
            <a:ext cx="4394634" cy="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 flipH="1">
            <a:off x="8344274" y="5452864"/>
            <a:ext cx="4322591" cy="0"/>
          </a:xfrm>
          <a:prstGeom prst="lin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32 CuadroTexto"/>
          <p:cNvSpPr txBox="1"/>
          <p:nvPr/>
        </p:nvSpPr>
        <p:spPr>
          <a:xfrm>
            <a:off x="7366918" y="1393200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Método  </a:t>
            </a:r>
            <a:endParaRPr lang="es-ES" dirty="0"/>
          </a:p>
        </p:txBody>
      </p:sp>
      <p:sp>
        <p:nvSpPr>
          <p:cNvPr id="34" name="33 CuadroTexto"/>
          <p:cNvSpPr txBox="1"/>
          <p:nvPr/>
        </p:nvSpPr>
        <p:spPr>
          <a:xfrm>
            <a:off x="666903" y="1378232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Intersectorialidad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5" name="34 CuadroTexto"/>
          <p:cNvSpPr txBox="1"/>
          <p:nvPr/>
        </p:nvSpPr>
        <p:spPr>
          <a:xfrm>
            <a:off x="7366918" y="8302525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Fiscal no solo tributaria   </a:t>
            </a:r>
            <a:endParaRPr lang="es-ES" dirty="0"/>
          </a:p>
        </p:txBody>
      </p:sp>
      <p:sp>
        <p:nvSpPr>
          <p:cNvPr id="2061" name="AutoShape 11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155651" y="-139776"/>
            <a:ext cx="304949" cy="29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062" name="AutoShape 13" descr="data:image/jpeg;base64,/9j/4AAQSkZJRgABAQAAAQABAAD/2wCEAAkGBwgHBhUIBwgWFRQVGRsUFBgXGBsXFxocIB0iGx4YGBUYHigmGCYlHx8UITEtJSosLi8uGyAzO0E4NykvLywBCgoKDg0OGhAQGysmICYwLTAsLC43LSwsLCwrNDcsLyw3Lyw3LCw3NCwsLywsLCwsLC0sLCwsLywsLCw0LCwsLP/AABEIAOEA4QMBEQACEQEDEQH/xAAcAAEAAQUBAQAAAAAAAAAAAAAABwECAwYIBQT/xABCEAEAAgACBAgKCAQHAQAAAAAAAQIDBAUGBxESMjQ2QXKRsRMWITFxc5KywdJRUlNVYYGDoRQjNcIVIlRiY6KjM//EABkBAQADAQEAAAAAAAAAAAAAAAABBAUDAv/EACgRAQABAwMCBwADAQAAAAAAAAABAgMxBBEyUXESExQhM1KxIkJhQf/aAAwDAQACEQMRAD8A2PX/AF2zWHnbaK0Pi8CKeTExI40z01rPRu6Z8+/97+n08THiqV7lyd9oR1i4uJjX4eNiTaZ882mZntleiIjCutSAAAAAAAAAAAAAAAAAAAAAAAK1taluFS0xP0x5JQN11L15zmRzlcnpbHnEwbTFeFad9qTPTwp8sx9O9Vv6amqN6cu1u7MTtKXfCU+vHazNlpzdjYlsbGti4k75tM2n0zO+W7EbRsz1qQAAAAAAAAAAAAAAAAAAAAAAAABTzg9rxn0r/qrdsuPk0dHvxy8Z2eAAAAAAAAAAAAAAAAAAAAAAAAAAAAAAAAAAAAAAAAAAAAAAAAAAAAAAAAAAAAAAAAAAAAAAAAAAH2aL0Vn9L4/gNG5W2Jbp3eaPTafJH5vFddNEb1SmKZnDedF7Lce8RfSukIr9NcOOFPt28kdkqletj+sO0WOsthy+zjV7Cj+ZhXv1rzHu7nCdXcl0izS+rxC1Y+7P/TF+d59Td6/ifKo6KW1B1ZnzaN3fqYnzJ9Vd6/h5VHRhvs71ct5stePRiW+Mp9Vc6o8ml4mtOoWh9G6Cxc/lLYkWw68KIm2+PP074dbWprqrimXiu1TETMIxaCuAAAAAAAAAAAAAAAAAAAA2jUrVDG1ixvD5iZpgVnda3Tafq0+M9CtfvxbjaMulu34uyZNHaPymjMrGVyOBFKR0R3zPTP4yzKqpqneVuIiI2h9LykAAAB4OvfNDM9T4w7WPkpeLnGUENhSAAAAAAAAAAAAAAAAAAAejq7ojF05pimQwp3cKd9p+rWPLNvh6ZhzuXIopmp6pp8U7J9yOUwMhlK5XK4cVpSODWIY1VU1TvK7EbRtDOhIAAAADwde+aGZ6nxh2sfJS8XOMoIbCkAAAAAAAAAAAAAAAAAAAlPZFouMLIYmlMSvlvPg6dWvn7Zn/AKs7WV7zFKzYp9t0hKTuAAAAAA8HXvmhmep8YdrHyUvFzjKCGwpAAAAAAAAAAAAAAAAAAKAnvUrKxlNVMvhbvLOHF59Nv8097GvzvcldtxtTD23J7AAfFpjSmV0Po+2dz191a9sz0REdMy90UTXO0IqqimN5RbpTaXpfM4kxo/DphV6PJw7/AJzPk/ZoUaOiM+6tN6qcPKnXjWaZ3/4tb2MP5HT01rp+vHm19VPHfWb73t7GH8h6e19f08yvqw53WzT+eytsrm9JTalo3WrwaRvj0xWJTTYt0zvEE3Kp9pl4rs8AAAAAAAAAAAAAAAAAAKW4oOjdGVimjcOkdFKx+0MOrMr8YfS8pAARhtizt5zGBkInyRFsWY/GZ4Md1u1oaKn2mpWvziEcrzgAAAAAAAAAAAAAAAAAAAAAAtvxZB0hkOQ4fUr3MKrMr8YZ0JAARFte5yYfqK+/dpaPhPdVv8mjrjiAAAAAAAAAAAAAAAAAAAAAAtvxZB0hkOQ4fUr3MKrMr8YZ0JAARFte5yYfqK+/dpaPhPdVv8mjrjiAAAAAAAAAAAAAAAAAAArFLWjfWsz+SNxXweJ9nPZJvBseDxPs57JN4NlLYeJwZ/lz2SbwbOjchyHD6te5h1ZX4wzoSAAiPa5S1tY8Oa1mf5Nej/fdpaOf4T3Vb/JpHg8T7OeyVveHHY8HifZz2SbwbHg8T7OeyTeDZSaWrG+1Zj8jcUSAAAAAAAAAAAAAAAJj2Uc1P1b/AAZer+Rbs8W5KrqAAAAAAAAAAjrbHj7sll8vv897X7I3f3Su6KPeZcL+IRe0VYAAAAAAAAAAAAAABMeyjmp+rf4MvV/It2eLclV1AAAAAAAAAARPtgx+FprBy+/i4U29q0x/a0dFH8ZlWvz7xDQl1wAAAAAAAAAAAAAAATHso5qfq3+DL1fyLdni3JVdQAAAAAAAAAEKbTcfw2t+JG/iVpT9t/fMtXSxtbhUvcmqrLkAAAAAAAAAAAAAAAmPZRzU/Vv8GXq/kW7PFuSq6gAAAAAAAAAIB1vx/wCJ1ozOJ/y2r7M8H4NmzG1ulRrneqXkOryAAAAAAAAAAAAAAA9XRmsumdFZb+G0dn5pTfNt0VpPlnzzvtWZcqrNFU71Q9RXVHtEvr8d9Zvve3sYfyPPp7X1/U+ZX1PHfWb73t7GH8h6e19f08yvqpbXjWaK/wBXt7GH8h6a19f082vqnDKXtiZSl7zvmaxM9jJnK7DMgAARttJ1i0xojTlMvo3PTh1nCi0xFaT5eFaN/wDmrPREL2ltUV0TNUf9V7tdUT7S1Px31m+97exh/Is+ntfX9cvMr6njvrN9729jD+Q9Pa+v6eZX1PHfWb72t7GH8h6e19f08yvq8HFxL42LOLi232tM2tP0zM75ntdojb2eFqQ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AAAAAAAAAAAAAABbfiyDpDIchw+pXuYVWZX4wzoSAAiLa9zkw/UV9+7S0fCe6rf5NHXHEAAAAAAABW9ZpeaWjyxO6UCiQAAAAAAAAAAABbfiyDpDIchw+pXuYVWZX4wzoSAAiLa9zkw/UV9+7S0fCe6rf5NHXHEAAAAABQH2f4ZnPsJePHCfDLa9oWqWZyOkL6TyODNsHEmbW4Mb5pafPviOiZ3zv/AB3K+mvxVT4Zy63bcxO8NIW3FUAAAAAAAAAAAFt+LIOkMhyHD6le5hVZlfjDOhIACItr3OTD9RX37tLR8J7qt/k0dccQAAAAFAbLqbqpmtP52uJi4U1y9Zib3mN0Wj6tfpmfN+Cvfvxbj/XS3bmqf8TV/B5b7GGV4pW9oZcT/wCc+hEJQJrb/XMT0z3tizwhSr5PHdngAAAAAAAAAABbfiyDpDIchw+pXuYVWZX4wzoSAAiLa9zkw/UV9+7S0fCe6rf5NHXHEAAAAB9eif6hT0vFeE05dB5HkdfQxasr0M6Ev//Z"/>
          <p:cNvSpPr>
            <a:spLocks noChangeAspect="1" noChangeArrowheads="1"/>
          </p:cNvSpPr>
          <p:nvPr/>
        </p:nvSpPr>
        <p:spPr bwMode="auto">
          <a:xfrm>
            <a:off x="308125" y="7680"/>
            <a:ext cx="304949" cy="29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" name="29 CuadroTexto"/>
          <p:cNvSpPr txBox="1"/>
          <p:nvPr/>
        </p:nvSpPr>
        <p:spPr>
          <a:xfrm>
            <a:off x="666903" y="8302525"/>
            <a:ext cx="4826893" cy="6849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Solidaridad  </a:t>
            </a:r>
            <a:endParaRPr lang="es-ES" dirty="0"/>
          </a:p>
        </p:txBody>
      </p:sp>
      <p:pic>
        <p:nvPicPr>
          <p:cNvPr id="29" name="14 Imagen" descr="C:\Documents and Settings\bdiaz\Escritorio\PROYECTO PILOTO\fotos mined\Fotos\numeros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2395873"/>
            <a:ext cx="428843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30 Diagrama"/>
          <p:cNvGraphicFramePr/>
          <p:nvPr>
            <p:extLst>
              <p:ext uri="{D42A27DB-BD31-4B8C-83A1-F6EECF244321}">
                <p14:modId xmlns:p14="http://schemas.microsoft.com/office/powerpoint/2010/main" val="3537996038"/>
              </p:ext>
            </p:extLst>
          </p:nvPr>
        </p:nvGraphicFramePr>
        <p:xfrm>
          <a:off x="7078464" y="2063154"/>
          <a:ext cx="5115347" cy="324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2" name="Picture 2" descr="La voz del alumnad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49" y="2179158"/>
            <a:ext cx="3445882" cy="30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Mapa"/>
          <p:cNvPicPr preferRelativeResize="0"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95" y="5452864"/>
            <a:ext cx="2250443" cy="27833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7057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curvada hacia la derecha"/>
          <p:cNvSpPr/>
          <p:nvPr/>
        </p:nvSpPr>
        <p:spPr bwMode="auto">
          <a:xfrm>
            <a:off x="1792895" y="5884912"/>
            <a:ext cx="893081" cy="1512168"/>
          </a:xfrm>
          <a:prstGeom prst="curvedRightArrow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小塚ゴシック Pr6N EL" charset="0"/>
              <a:cs typeface="小塚ゴシック Pr6N EL" charset="0"/>
              <a:sym typeface="Gill Sans" charset="0"/>
            </a:endParaRPr>
          </a:p>
        </p:txBody>
      </p:sp>
      <p:sp>
        <p:nvSpPr>
          <p:cNvPr id="8" name="7 Flecha curvada hacia arriba"/>
          <p:cNvSpPr/>
          <p:nvPr/>
        </p:nvSpPr>
        <p:spPr bwMode="auto">
          <a:xfrm rot="16651565">
            <a:off x="3373771" y="6303982"/>
            <a:ext cx="1596692" cy="857049"/>
          </a:xfrm>
          <a:prstGeom prst="curvedUpArrow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小塚ゴシック Pr6N EL" charset="0"/>
              <a:cs typeface="小塚ゴシック Pr6N EL" charset="0"/>
              <a:sym typeface="Gill Sans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44274" y="5648097"/>
            <a:ext cx="3374977" cy="258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8861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333CF4-B9A9-4B2B-A3D4-4F96083B9538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5612" y="1911211"/>
            <a:ext cx="117760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46" tIns="65023" rIns="130046" bIns="65023" anchor="ctr"/>
          <a:lstStyle/>
          <a:p>
            <a:pPr algn="ctr">
              <a:defRPr/>
            </a:pP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FF00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5100" b="1">
                <a:solidFill>
                  <a:srgbClr val="FFCC66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600" b="1">
                <a:effectLst>
                  <a:outerShdw blurRad="38100" dist="38100" dir="2700000" algn="tl">
                    <a:srgbClr val="FFFFFF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  <a:t/>
            </a:r>
            <a:br>
              <a:rPr lang="en-GB" sz="2800" b="1">
                <a:solidFill>
                  <a:srgbClr val="FEA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小塚ゴシック Pr6N EL" charset="0"/>
                <a:cs typeface="Times New Roman" pitchFamily="18" charset="0"/>
                <a:sym typeface="Gill Sans" charset="0"/>
              </a:rPr>
            </a:br>
            <a:endParaRPr lang="en-GB" sz="2800" b="1">
              <a:solidFill>
                <a:srgbClr val="FEA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小塚ゴシック Pr6N EL" charset="0"/>
              <a:cs typeface="Times New Roman" pitchFamily="18" charset="0"/>
              <a:sym typeface="Gill Sans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Funcionamiento de la Red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17029327"/>
              </p:ext>
            </p:extLst>
          </p:nvPr>
        </p:nvGraphicFramePr>
        <p:xfrm>
          <a:off x="4198144" y="2212504"/>
          <a:ext cx="9174204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165696" y="4372744"/>
            <a:ext cx="4700000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dirty="0">
                <a:latin typeface="+mn-lt"/>
              </a:rPr>
              <a:t>Integrada por 18 Administraciones tributarias y 15 </a:t>
            </a:r>
          </a:p>
          <a:p>
            <a:pPr algn="ctr"/>
            <a:r>
              <a:rPr lang="es-ES" sz="3200" dirty="0">
                <a:latin typeface="+mn-lt"/>
              </a:rPr>
              <a:t>Ministerios de Educación de AL y de España. </a:t>
            </a:r>
            <a:endParaRPr lang="es-ES" sz="320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5253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0" y="3076600"/>
            <a:ext cx="7128792" cy="465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84" y="2677507"/>
            <a:ext cx="3816747" cy="509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25736" y="8152994"/>
            <a:ext cx="1247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Portal como punto de encuentro de la Red y gestión y difusión del conocimiento  </a:t>
            </a:r>
            <a:endParaRPr lang="es-ES" sz="2400" b="1" dirty="0"/>
          </a:p>
        </p:txBody>
      </p:sp>
      <p:sp>
        <p:nvSpPr>
          <p:cNvPr id="7" name="9 Rectángulo"/>
          <p:cNvSpPr/>
          <p:nvPr/>
        </p:nvSpPr>
        <p:spPr>
          <a:xfrm>
            <a:off x="390525" y="1203325"/>
            <a:ext cx="121189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345" indent="-406345" algn="ctr">
              <a:defRPr/>
            </a:pPr>
            <a:r>
              <a:rPr lang="es-ES" sz="4000" b="1" dirty="0" smtClean="0">
                <a:solidFill>
                  <a:schemeClr val="accent2"/>
                </a:solidFill>
                <a:latin typeface="+mn-lt"/>
                <a:ea typeface="小塚ゴシック Pr6N EL" charset="0"/>
                <a:cs typeface="Arial" pitchFamily="34" charset="0"/>
                <a:sym typeface="Gill Sans" charset="0"/>
              </a:rPr>
              <a:t>Funcionamiento de la Red  </a:t>
            </a:r>
            <a:endParaRPr lang="es-ES" sz="4000" b="1" dirty="0">
              <a:solidFill>
                <a:schemeClr val="accent2"/>
              </a:solidFill>
              <a:latin typeface="+mn-lt"/>
              <a:ea typeface="小塚ゴシック Pr6N EL" charset="0"/>
              <a:cs typeface="Arial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41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RESENTACIÓN FIIAPP 23 de mayo2">
  <a:themeElements>
    <a:clrScheme name="Diapo conte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o contenido">
      <a:majorFont>
        <a:latin typeface="Gill Sans"/>
        <a:ea typeface="小塚ゴシック Pr6N EL"/>
        <a:cs typeface="小塚ゴシック Pr6N EL"/>
      </a:majorFont>
      <a:minorFont>
        <a:latin typeface="Gill Sans MT"/>
        <a:ea typeface="小塚ゴシック Pr6N EL"/>
        <a:cs typeface="小塚ゴシック Pr6N E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小塚ゴシック Pr6N EL" charset="0"/>
            <a:cs typeface="小塚ゴシック Pr6N EL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小塚ゴシック Pr6N EL" charset="0"/>
            <a:cs typeface="小塚ゴシック Pr6N EL" charset="0"/>
            <a:sym typeface="Gill Sans" charset="0"/>
          </a:defRPr>
        </a:defPPr>
      </a:lstStyle>
    </a:lnDef>
  </a:objectDefaults>
  <a:extraClrSchemeLst>
    <a:extraClrScheme>
      <a:clrScheme name="Diapo conte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FIIAPP 23 de mayo2</Template>
  <TotalTime>9418</TotalTime>
  <Pages>0</Pages>
  <Words>1439</Words>
  <Characters>0</Characters>
  <Application>Microsoft Office PowerPoint</Application>
  <PresentationFormat>Personalizado</PresentationFormat>
  <Lines>0</Lines>
  <Paragraphs>304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Calibri</vt:lpstr>
      <vt:lpstr>Gill Sans</vt:lpstr>
      <vt:lpstr>Gill Sans MT</vt:lpstr>
      <vt:lpstr>Times New Roman</vt:lpstr>
      <vt:lpstr>小塚ゴシック Pr6N EL</vt:lpstr>
      <vt:lpstr>PRESENTACIÓN FIIAPP 23 de mayo2</vt:lpstr>
      <vt:lpstr>Presentación de PowerPoint</vt:lpstr>
      <vt:lpstr>Presentación de PowerPoint</vt:lpstr>
      <vt:lpstr>¿Qué es un Red institucional?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 piloto con El Salvador / Costa Rica  </vt:lpstr>
      <vt:lpstr>Proyecto piloto: reconocimientos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del conocimiento      </vt:lpstr>
      <vt:lpstr>Presentación de PowerPoint</vt:lpstr>
      <vt:lpstr>Estatuto: objetivos de la Red      </vt:lpstr>
      <vt:lpstr>Estatuto de la Red de Educación Fiscal: gobierno y miembros    </vt:lpstr>
      <vt:lpstr>Presentación de PowerPoint</vt:lpstr>
      <vt:lpstr>  </vt:lpstr>
      <vt:lpstr>Instituciones parte de la Red      </vt:lpstr>
      <vt:lpstr>Presentación de PowerPoint</vt:lpstr>
      <vt:lpstr>Presentación de PowerPoint</vt:lpstr>
      <vt:lpstr>Relevancia para EUROsociAL     </vt:lpstr>
      <vt:lpstr>Presentación de PowerPoint</vt:lpstr>
      <vt:lpstr>  borja.diaz@fiiapp.org  Twitter: @culturafiscal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Borja Diaz</dc:creator>
  <cp:lastModifiedBy>FIIAPP</cp:lastModifiedBy>
  <cp:revision>396</cp:revision>
  <cp:lastPrinted>2015-07-25T09:56:41Z</cp:lastPrinted>
  <dcterms:created xsi:type="dcterms:W3CDTF">2014-06-24T07:10:28Z</dcterms:created>
  <dcterms:modified xsi:type="dcterms:W3CDTF">2015-07-27T11:30:28Z</dcterms:modified>
</cp:coreProperties>
</file>